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 id="2147483653" r:id="rId2"/>
    <p:sldMasterId id="2147483648" r:id="rId3"/>
  </p:sldMasterIdLst>
  <p:notesMasterIdLst>
    <p:notesMasterId r:id="rId38"/>
  </p:notesMasterIdLst>
  <p:sldIdLst>
    <p:sldId id="256" r:id="rId4"/>
    <p:sldId id="257" r:id="rId5"/>
    <p:sldId id="287" r:id="rId6"/>
    <p:sldId id="319" r:id="rId7"/>
    <p:sldId id="280" r:id="rId8"/>
    <p:sldId id="262" r:id="rId9"/>
    <p:sldId id="263" r:id="rId10"/>
    <p:sldId id="323" r:id="rId11"/>
    <p:sldId id="265" r:id="rId12"/>
    <p:sldId id="266" r:id="rId13"/>
    <p:sldId id="267" r:id="rId14"/>
    <p:sldId id="322" r:id="rId15"/>
    <p:sldId id="320" r:id="rId16"/>
    <p:sldId id="326" r:id="rId17"/>
    <p:sldId id="258" r:id="rId18"/>
    <p:sldId id="259" r:id="rId19"/>
    <p:sldId id="269" r:id="rId20"/>
    <p:sldId id="288" r:id="rId21"/>
    <p:sldId id="306" r:id="rId22"/>
    <p:sldId id="284" r:id="rId23"/>
    <p:sldId id="308" r:id="rId24"/>
    <p:sldId id="289" r:id="rId25"/>
    <p:sldId id="309" r:id="rId26"/>
    <p:sldId id="310" r:id="rId27"/>
    <p:sldId id="311" r:id="rId28"/>
    <p:sldId id="312" r:id="rId29"/>
    <p:sldId id="317" r:id="rId30"/>
    <p:sldId id="316" r:id="rId31"/>
    <p:sldId id="325" r:id="rId32"/>
    <p:sldId id="290" r:id="rId33"/>
    <p:sldId id="314" r:id="rId34"/>
    <p:sldId id="324" r:id="rId35"/>
    <p:sldId id="305" r:id="rId36"/>
    <p:sldId id="321"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p:defaultTextStyle>
  <p:extLst>
    <p:ext uri="{521415D9-36F7-43E2-AB2F-B90AF26B5E84}">
      <p14:sectionLst xmlns:p14="http://schemas.microsoft.com/office/powerpoint/2010/main">
        <p14:section name="Default Section" id="{1C0B036F-44EA-464A-B73B-9E5385163791}">
          <p14:sldIdLst>
            <p14:sldId id="256"/>
            <p14:sldId id="257"/>
            <p14:sldId id="287"/>
            <p14:sldId id="319"/>
            <p14:sldId id="280"/>
            <p14:sldId id="262"/>
            <p14:sldId id="263"/>
            <p14:sldId id="323"/>
            <p14:sldId id="265"/>
            <p14:sldId id="266"/>
            <p14:sldId id="267"/>
            <p14:sldId id="322"/>
            <p14:sldId id="320"/>
            <p14:sldId id="326"/>
            <p14:sldId id="258"/>
            <p14:sldId id="259"/>
            <p14:sldId id="269"/>
            <p14:sldId id="288"/>
            <p14:sldId id="306"/>
            <p14:sldId id="284"/>
            <p14:sldId id="308"/>
            <p14:sldId id="289"/>
            <p14:sldId id="309"/>
            <p14:sldId id="310"/>
            <p14:sldId id="311"/>
            <p14:sldId id="312"/>
            <p14:sldId id="317"/>
            <p14:sldId id="316"/>
            <p14:sldId id="325"/>
            <p14:sldId id="290"/>
            <p14:sldId id="314"/>
            <p14:sldId id="324"/>
            <p14:sldId id="305"/>
            <p14:sldId id="321"/>
          </p14:sldIdLst>
        </p14:section>
      </p14:sectionLst>
    </p:ext>
    <p:ext uri="{EFAFB233-063F-42B5-8137-9DF3F51BA10A}">
      <p15:sldGuideLst xmlns:p15="http://schemas.microsoft.com/office/powerpoint/2012/main">
        <p15:guide id="1" orient="horz" pos="180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C70EA-A92C-4A83-9F86-164E56FFA01E}" v="7" dt="2024-03-25T21:41:44.3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round/>
            </a:ln>
          </a:left>
          <a:right>
            <a:ln w="381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8" autoAdjust="0"/>
    <p:restoredTop sz="69143" autoAdjust="0"/>
  </p:normalViewPr>
  <p:slideViewPr>
    <p:cSldViewPr snapToGrid="0">
      <p:cViewPr varScale="1">
        <p:scale>
          <a:sx n="27" d="100"/>
          <a:sy n="27" d="100"/>
        </p:scale>
        <p:origin x="932" y="72"/>
      </p:cViewPr>
      <p:guideLst>
        <p:guide orient="horz" pos="1800"/>
        <p:guide pos="76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572C70EA-A92C-4A83-9F86-164E56FFA01E}"/>
    <pc:docChg chg="custSel addSld modSld sldOrd modSection">
      <pc:chgData name="Mitchell Wand" userId="de9b44c55c049659" providerId="LiveId" clId="{572C70EA-A92C-4A83-9F86-164E56FFA01E}" dt="2024-03-25T21:44:07.224" v="753" actId="729"/>
      <pc:docMkLst>
        <pc:docMk/>
      </pc:docMkLst>
      <pc:sldChg chg="mod modShow">
        <pc:chgData name="Mitchell Wand" userId="de9b44c55c049659" providerId="LiveId" clId="{572C70EA-A92C-4A83-9F86-164E56FFA01E}" dt="2024-03-25T21:43:28.966" v="751" actId="729"/>
        <pc:sldMkLst>
          <pc:docMk/>
          <pc:sldMk cId="1755511495" sldId="258"/>
        </pc:sldMkLst>
      </pc:sldChg>
      <pc:sldChg chg="mod modShow">
        <pc:chgData name="Mitchell Wand" userId="de9b44c55c049659" providerId="LiveId" clId="{572C70EA-A92C-4A83-9F86-164E56FFA01E}" dt="2024-03-25T21:43:33.905" v="752" actId="729"/>
        <pc:sldMkLst>
          <pc:docMk/>
          <pc:sldMk cId="117486256" sldId="259"/>
        </pc:sldMkLst>
      </pc:sldChg>
      <pc:sldChg chg="modNotesTx">
        <pc:chgData name="Mitchell Wand" userId="de9b44c55c049659" providerId="LiveId" clId="{572C70EA-A92C-4A83-9F86-164E56FFA01E}" dt="2024-03-25T21:30:21.724" v="298" actId="20577"/>
        <pc:sldMkLst>
          <pc:docMk/>
          <pc:sldMk cId="1885366314" sldId="265"/>
        </pc:sldMkLst>
      </pc:sldChg>
      <pc:sldChg chg="modSp mod">
        <pc:chgData name="Mitchell Wand" userId="de9b44c55c049659" providerId="LiveId" clId="{572C70EA-A92C-4A83-9F86-164E56FFA01E}" dt="2024-03-25T21:08:53.351" v="49" actId="14100"/>
        <pc:sldMkLst>
          <pc:docMk/>
          <pc:sldMk cId="1187252585" sldId="267"/>
        </pc:sldMkLst>
        <pc:spChg chg="mod">
          <ac:chgData name="Mitchell Wand" userId="de9b44c55c049659" providerId="LiveId" clId="{572C70EA-A92C-4A83-9F86-164E56FFA01E}" dt="2024-03-25T21:08:53.351" v="49" actId="14100"/>
          <ac:spMkLst>
            <pc:docMk/>
            <pc:sldMk cId="1187252585" sldId="267"/>
            <ac:spMk id="125" creationId="{00000000-0000-0000-0000-000000000000}"/>
          </ac:spMkLst>
        </pc:spChg>
      </pc:sldChg>
      <pc:sldChg chg="mod modShow">
        <pc:chgData name="Mitchell Wand" userId="de9b44c55c049659" providerId="LiveId" clId="{572C70EA-A92C-4A83-9F86-164E56FFA01E}" dt="2024-03-25T21:44:07.224" v="753" actId="729"/>
        <pc:sldMkLst>
          <pc:docMk/>
          <pc:sldMk cId="1978552066" sldId="305"/>
        </pc:sldMkLst>
      </pc:sldChg>
      <pc:sldChg chg="ord">
        <pc:chgData name="Mitchell Wand" userId="de9b44c55c049659" providerId="LiveId" clId="{572C70EA-A92C-4A83-9F86-164E56FFA01E}" dt="2024-03-25T21:10:34.051" v="67"/>
        <pc:sldMkLst>
          <pc:docMk/>
          <pc:sldMk cId="3936727118" sldId="306"/>
        </pc:sldMkLst>
      </pc:sldChg>
      <pc:sldChg chg="modSp mod">
        <pc:chgData name="Mitchell Wand" userId="de9b44c55c049659" providerId="LiveId" clId="{572C70EA-A92C-4A83-9F86-164E56FFA01E}" dt="2024-03-25T21:13:12.596" v="69" actId="20577"/>
        <pc:sldMkLst>
          <pc:docMk/>
          <pc:sldMk cId="2740641302" sldId="316"/>
        </pc:sldMkLst>
        <pc:spChg chg="mod">
          <ac:chgData name="Mitchell Wand" userId="de9b44c55c049659" providerId="LiveId" clId="{572C70EA-A92C-4A83-9F86-164E56FFA01E}" dt="2024-03-25T21:13:12.596" v="69" actId="20577"/>
          <ac:spMkLst>
            <pc:docMk/>
            <pc:sldMk cId="2740641302" sldId="316"/>
            <ac:spMk id="2" creationId="{58D699B4-45C3-F592-B67F-FA9AA047B91E}"/>
          </ac:spMkLst>
        </pc:spChg>
      </pc:sldChg>
      <pc:sldChg chg="modSp mod">
        <pc:chgData name="Mitchell Wand" userId="de9b44c55c049659" providerId="LiveId" clId="{572C70EA-A92C-4A83-9F86-164E56FFA01E}" dt="2024-03-25T21:09:34.229" v="65" actId="1076"/>
        <pc:sldMkLst>
          <pc:docMk/>
          <pc:sldMk cId="2884487307" sldId="320"/>
        </pc:sldMkLst>
        <pc:spChg chg="mod">
          <ac:chgData name="Mitchell Wand" userId="de9b44c55c049659" providerId="LiveId" clId="{572C70EA-A92C-4A83-9F86-164E56FFA01E}" dt="2024-03-25T21:09:26.657" v="63" actId="14100"/>
          <ac:spMkLst>
            <pc:docMk/>
            <pc:sldMk cId="2884487307" sldId="320"/>
            <ac:spMk id="2" creationId="{7FD27EAA-18BD-169B-01C7-0416C09E1EC9}"/>
          </ac:spMkLst>
        </pc:spChg>
        <pc:picChg chg="mod">
          <ac:chgData name="Mitchell Wand" userId="de9b44c55c049659" providerId="LiveId" clId="{572C70EA-A92C-4A83-9F86-164E56FFA01E}" dt="2024-03-25T21:09:34.229" v="65" actId="1076"/>
          <ac:picMkLst>
            <pc:docMk/>
            <pc:sldMk cId="2884487307" sldId="320"/>
            <ac:picMk id="6" creationId="{BEC66BAD-D234-3516-13D0-6B5DE2225CF4}"/>
          </ac:picMkLst>
        </pc:picChg>
        <pc:picChg chg="mod">
          <ac:chgData name="Mitchell Wand" userId="de9b44c55c049659" providerId="LiveId" clId="{572C70EA-A92C-4A83-9F86-164E56FFA01E}" dt="2024-03-25T21:09:29.229" v="64" actId="1076"/>
          <ac:picMkLst>
            <pc:docMk/>
            <pc:sldMk cId="2884487307" sldId="320"/>
            <ac:picMk id="16" creationId="{894E2DA9-1534-E503-5600-010E527BA7EB}"/>
          </ac:picMkLst>
        </pc:picChg>
      </pc:sldChg>
      <pc:sldChg chg="modSp mod modNotesTx">
        <pc:chgData name="Mitchell Wand" userId="de9b44c55c049659" providerId="LiveId" clId="{572C70EA-A92C-4A83-9F86-164E56FFA01E}" dt="2024-03-25T21:32:21.305" v="448" actId="20577"/>
        <pc:sldMkLst>
          <pc:docMk/>
          <pc:sldMk cId="1183826339" sldId="322"/>
        </pc:sldMkLst>
        <pc:spChg chg="mod">
          <ac:chgData name="Mitchell Wand" userId="de9b44c55c049659" providerId="LiveId" clId="{572C70EA-A92C-4A83-9F86-164E56FFA01E}" dt="2024-03-25T21:09:07.311" v="57" actId="20577"/>
          <ac:spMkLst>
            <pc:docMk/>
            <pc:sldMk cId="1183826339" sldId="322"/>
            <ac:spMk id="96" creationId="{00000000-0000-0000-0000-000000000000}"/>
          </ac:spMkLst>
        </pc:spChg>
      </pc:sldChg>
      <pc:sldChg chg="modSp mod">
        <pc:chgData name="Mitchell Wand" userId="de9b44c55c049659" providerId="LiveId" clId="{572C70EA-A92C-4A83-9F86-164E56FFA01E}" dt="2024-03-25T21:08:21.812" v="4" actId="20577"/>
        <pc:sldMkLst>
          <pc:docMk/>
          <pc:sldMk cId="4000945318" sldId="323"/>
        </pc:sldMkLst>
        <pc:spChg chg="mod">
          <ac:chgData name="Mitchell Wand" userId="de9b44c55c049659" providerId="LiveId" clId="{572C70EA-A92C-4A83-9F86-164E56FFA01E}" dt="2024-03-25T21:08:21.812" v="4" actId="20577"/>
          <ac:spMkLst>
            <pc:docMk/>
            <pc:sldMk cId="4000945318" sldId="323"/>
            <ac:spMk id="87" creationId="{00000000-0000-0000-0000-000000000000}"/>
          </ac:spMkLst>
        </pc:spChg>
      </pc:sldChg>
      <pc:sldChg chg="addSp delSp modSp new mod modAnim">
        <pc:chgData name="Mitchell Wand" userId="de9b44c55c049659" providerId="LiveId" clId="{572C70EA-A92C-4A83-9F86-164E56FFA01E}" dt="2024-03-25T21:22:55.321" v="127"/>
        <pc:sldMkLst>
          <pc:docMk/>
          <pc:sldMk cId="2982755629" sldId="325"/>
        </pc:sldMkLst>
        <pc:spChg chg="mod">
          <ac:chgData name="Mitchell Wand" userId="de9b44c55c049659" providerId="LiveId" clId="{572C70EA-A92C-4A83-9F86-164E56FFA01E}" dt="2024-03-25T21:14:19.348" v="97" actId="20577"/>
          <ac:spMkLst>
            <pc:docMk/>
            <pc:sldMk cId="2982755629" sldId="325"/>
            <ac:spMk id="2" creationId="{E14A394D-0617-C4AA-3F15-12EDD0675DBC}"/>
          </ac:spMkLst>
        </pc:spChg>
        <pc:spChg chg="del">
          <ac:chgData name="Mitchell Wand" userId="de9b44c55c049659" providerId="LiveId" clId="{572C70EA-A92C-4A83-9F86-164E56FFA01E}" dt="2024-03-25T21:20:10.050" v="106" actId="478"/>
          <ac:spMkLst>
            <pc:docMk/>
            <pc:sldMk cId="2982755629" sldId="325"/>
            <ac:spMk id="3" creationId="{1D49FB31-3473-05A9-6C0A-56C50AB7D483}"/>
          </ac:spMkLst>
        </pc:spChg>
        <pc:spChg chg="add del mod">
          <ac:chgData name="Mitchell Wand" userId="de9b44c55c049659" providerId="LiveId" clId="{572C70EA-A92C-4A83-9F86-164E56FFA01E}" dt="2024-03-25T21:14:57.524" v="101" actId="478"/>
          <ac:spMkLst>
            <pc:docMk/>
            <pc:sldMk cId="2982755629" sldId="325"/>
            <ac:spMk id="6" creationId="{07DADE22-3919-DD14-C6E5-57E05E5071BE}"/>
          </ac:spMkLst>
        </pc:spChg>
        <pc:spChg chg="add mod">
          <ac:chgData name="Mitchell Wand" userId="de9b44c55c049659" providerId="LiveId" clId="{572C70EA-A92C-4A83-9F86-164E56FFA01E}" dt="2024-03-25T21:22:34.895" v="125" actId="1076"/>
          <ac:spMkLst>
            <pc:docMk/>
            <pc:sldMk cId="2982755629" sldId="325"/>
            <ac:spMk id="8" creationId="{0996F57C-A2E5-5534-305E-0BDB9B167C73}"/>
          </ac:spMkLst>
        </pc:spChg>
        <pc:spChg chg="add mod">
          <ac:chgData name="Mitchell Wand" userId="de9b44c55c049659" providerId="LiveId" clId="{572C70EA-A92C-4A83-9F86-164E56FFA01E}" dt="2024-03-25T21:22:08.038" v="121" actId="6549"/>
          <ac:spMkLst>
            <pc:docMk/>
            <pc:sldMk cId="2982755629" sldId="325"/>
            <ac:spMk id="10" creationId="{C01C60EE-3D4B-B38A-058E-28D3967BBD64}"/>
          </ac:spMkLst>
        </pc:spChg>
        <pc:spChg chg="add mod">
          <ac:chgData name="Mitchell Wand" userId="de9b44c55c049659" providerId="LiveId" clId="{572C70EA-A92C-4A83-9F86-164E56FFA01E}" dt="2024-03-25T21:22:18.341" v="122" actId="1076"/>
          <ac:spMkLst>
            <pc:docMk/>
            <pc:sldMk cId="2982755629" sldId="325"/>
            <ac:spMk id="12" creationId="{9069DEDA-47AD-2AF7-18AB-70DC83F90EDF}"/>
          </ac:spMkLst>
        </pc:spChg>
        <pc:spChg chg="add mod">
          <ac:chgData name="Mitchell Wand" userId="de9b44c55c049659" providerId="LiveId" clId="{572C70EA-A92C-4A83-9F86-164E56FFA01E}" dt="2024-03-25T21:21:59.453" v="120" actId="14100"/>
          <ac:spMkLst>
            <pc:docMk/>
            <pc:sldMk cId="2982755629" sldId="325"/>
            <ac:spMk id="13" creationId="{371DBDDD-1F7B-FFEB-7CA2-496C6CFC8D64}"/>
          </ac:spMkLst>
        </pc:spChg>
      </pc:sldChg>
      <pc:sldChg chg="addSp delSp modSp add mod modAnim chgLayout modNotesTx">
        <pc:chgData name="Mitchell Wand" userId="de9b44c55c049659" providerId="LiveId" clId="{572C70EA-A92C-4A83-9F86-164E56FFA01E}" dt="2024-03-25T21:42:09.821" v="750" actId="20577"/>
        <pc:sldMkLst>
          <pc:docMk/>
          <pc:sldMk cId="55023244" sldId="326"/>
        </pc:sldMkLst>
        <pc:spChg chg="del">
          <ac:chgData name="Mitchell Wand" userId="de9b44c55c049659" providerId="LiveId" clId="{572C70EA-A92C-4A83-9F86-164E56FFA01E}" dt="2024-03-25T21:25:14.498" v="199" actId="478"/>
          <ac:spMkLst>
            <pc:docMk/>
            <pc:sldMk cId="55023244" sldId="326"/>
            <ac:spMk id="2" creationId="{B6305D74-86E8-17B5-E139-792BA44DB959}"/>
          </ac:spMkLst>
        </pc:spChg>
        <pc:spChg chg="add mod ord">
          <ac:chgData name="Mitchell Wand" userId="de9b44c55c049659" providerId="LiveId" clId="{572C70EA-A92C-4A83-9F86-164E56FFA01E}" dt="2024-03-25T21:27:01.518" v="296" actId="255"/>
          <ac:spMkLst>
            <pc:docMk/>
            <pc:sldMk cId="55023244" sldId="326"/>
            <ac:spMk id="4" creationId="{ECF6010D-74A3-6680-F8E5-DD32BEC84F69}"/>
          </ac:spMkLst>
        </pc:spChg>
        <pc:spChg chg="del mod">
          <ac:chgData name="Mitchell Wand" userId="de9b44c55c049659" providerId="LiveId" clId="{572C70EA-A92C-4A83-9F86-164E56FFA01E}" dt="2024-03-25T21:25:22.261" v="201" actId="478"/>
          <ac:spMkLst>
            <pc:docMk/>
            <pc:sldMk cId="55023244" sldId="326"/>
            <ac:spMk id="6" creationId="{BB8C8FD3-0CF6-9D0F-EEB5-11AD269D3E96}"/>
          </ac:spMkLst>
        </pc:spChg>
        <pc:spChg chg="del">
          <ac:chgData name="Mitchell Wand" userId="de9b44c55c049659" providerId="LiveId" clId="{572C70EA-A92C-4A83-9F86-164E56FFA01E}" dt="2024-03-25T21:25:37.763" v="203" actId="478"/>
          <ac:spMkLst>
            <pc:docMk/>
            <pc:sldMk cId="55023244" sldId="326"/>
            <ac:spMk id="9" creationId="{7D3AF001-1FFF-8236-C10D-3F00E457359E}"/>
          </ac:spMkLst>
        </pc:spChg>
        <pc:spChg chg="mod ord">
          <ac:chgData name="Mitchell Wand" userId="de9b44c55c049659" providerId="LiveId" clId="{572C70EA-A92C-4A83-9F86-164E56FFA01E}" dt="2024-03-25T21:25:50.810" v="205" actId="700"/>
          <ac:spMkLst>
            <pc:docMk/>
            <pc:sldMk cId="55023244" sldId="326"/>
            <ac:spMk id="151" creationId="{00000000-0000-0000-0000-000000000000}"/>
          </ac:spMkLst>
        </pc:spChg>
        <pc:spChg chg="mod ord">
          <ac:chgData name="Mitchell Wand" userId="de9b44c55c049659" providerId="LiveId" clId="{572C70EA-A92C-4A83-9F86-164E56FFA01E}" dt="2024-03-25T21:25:50.810" v="205" actId="700"/>
          <ac:spMkLst>
            <pc:docMk/>
            <pc:sldMk cId="55023244" sldId="326"/>
            <ac:spMk id="153" creationId="{00000000-0000-0000-0000-000000000000}"/>
          </ac:spMkLst>
        </pc:spChg>
        <pc:picChg chg="del">
          <ac:chgData name="Mitchell Wand" userId="de9b44c55c049659" providerId="LiveId" clId="{572C70EA-A92C-4A83-9F86-164E56FFA01E}" dt="2024-03-25T21:24:50.120" v="196" actId="478"/>
          <ac:picMkLst>
            <pc:docMk/>
            <pc:sldMk cId="55023244" sldId="326"/>
            <ac:picMk id="5" creationId="{59A4163D-17D8-0713-96E6-2E199C790AA0}"/>
          </ac:picMkLst>
        </pc:picChg>
        <pc:picChg chg="del">
          <ac:chgData name="Mitchell Wand" userId="de9b44c55c049659" providerId="LiveId" clId="{572C70EA-A92C-4A83-9F86-164E56FFA01E}" dt="2024-03-25T21:25:10.810" v="198" actId="478"/>
          <ac:picMkLst>
            <pc:docMk/>
            <pc:sldMk cId="55023244" sldId="326"/>
            <ac:picMk id="8" creationId="{E7DCD076-8257-73FF-A7E9-304D7816EE20}"/>
          </ac:picMkLst>
        </pc:picChg>
        <pc:picChg chg="add mod">
          <ac:chgData name="Mitchell Wand" userId="de9b44c55c049659" providerId="LiveId" clId="{572C70EA-A92C-4A83-9F86-164E56FFA01E}" dt="2024-03-25T21:41:21.283" v="738" actId="688"/>
          <ac:picMkLst>
            <pc:docMk/>
            <pc:sldMk cId="55023244" sldId="326"/>
            <ac:picMk id="10" creationId="{7B15D2EE-EF48-BB32-7451-374B2343CD46}"/>
          </ac:picMkLst>
        </pc:picChg>
        <pc:picChg chg="add mod">
          <ac:chgData name="Mitchell Wand" userId="de9b44c55c049659" providerId="LiveId" clId="{572C70EA-A92C-4A83-9F86-164E56FFA01E}" dt="2024-03-25T21:41:34.968" v="741" actId="1076"/>
          <ac:picMkLst>
            <pc:docMk/>
            <pc:sldMk cId="55023244" sldId="326"/>
            <ac:picMk id="12" creationId="{4D7BC443-E952-D28C-B14F-09E7EF899F7A}"/>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ata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75420-280E-411B-924E-D90D19F73334}"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301AC28-F066-4468-82D9-A1948AC7EBA8}">
      <dgm:prSet custT="1"/>
      <dgm:spPr/>
      <dgm:t>
        <a:bodyPr/>
        <a:lstStyle/>
        <a:p>
          <a:pPr>
            <a:lnSpc>
              <a:spcPct val="100000"/>
            </a:lnSpc>
            <a:defRPr b="1"/>
          </a:pPr>
          <a:r>
            <a:rPr lang="en-US" sz="3200" b="0" dirty="0"/>
            <a:t>Technology is the result of human imagination</a:t>
          </a:r>
        </a:p>
      </dgm:t>
    </dgm:pt>
    <dgm:pt modelId="{BBB8D4C8-EAF5-48DB-9FE9-BF1F5F088BCB}" type="parTrans" cxnId="{46EEE38D-2538-49DC-8D20-59E24AC62610}">
      <dgm:prSet/>
      <dgm:spPr/>
      <dgm:t>
        <a:bodyPr/>
        <a:lstStyle/>
        <a:p>
          <a:endParaRPr lang="en-US" sz="2800"/>
        </a:p>
      </dgm:t>
    </dgm:pt>
    <dgm:pt modelId="{ED3CACCD-3B9D-493B-8A2F-C396C3155123}" type="sibTrans" cxnId="{46EEE38D-2538-49DC-8D20-59E24AC62610}">
      <dgm:prSet/>
      <dgm:spPr/>
      <dgm:t>
        <a:bodyPr/>
        <a:lstStyle/>
        <a:p>
          <a:endParaRPr lang="en-US" sz="2800"/>
        </a:p>
      </dgm:t>
    </dgm:pt>
    <dgm:pt modelId="{7BD6C0A0-5BAC-408E-9B80-3DFC81404B99}">
      <dgm:prSet custT="1"/>
      <dgm:spPr/>
      <dgm:t>
        <a:bodyPr/>
        <a:lstStyle/>
        <a:p>
          <a:pPr>
            <a:lnSpc>
              <a:spcPct val="100000"/>
            </a:lnSpc>
            <a:defRPr b="1"/>
          </a:pPr>
          <a:r>
            <a:rPr lang="en-US" sz="3600" b="0" dirty="0"/>
            <a:t>All technology involves design</a:t>
          </a:r>
        </a:p>
      </dgm:t>
    </dgm:pt>
    <dgm:pt modelId="{981CA9B7-8868-47C4-B656-5A1D7210C3BA}" type="parTrans" cxnId="{418D18FF-AEF1-4FB5-B042-1AFAFA19DE95}">
      <dgm:prSet/>
      <dgm:spPr/>
      <dgm:t>
        <a:bodyPr/>
        <a:lstStyle/>
        <a:p>
          <a:endParaRPr lang="en-US" sz="2800"/>
        </a:p>
      </dgm:t>
    </dgm:pt>
    <dgm:pt modelId="{6732C942-A2C9-4F0C-8E1B-436435E4A76A}" type="sibTrans" cxnId="{418D18FF-AEF1-4FB5-B042-1AFAFA19DE95}">
      <dgm:prSet/>
      <dgm:spPr/>
      <dgm:t>
        <a:bodyPr/>
        <a:lstStyle/>
        <a:p>
          <a:endParaRPr lang="en-US" sz="2800"/>
        </a:p>
      </dgm:t>
    </dgm:pt>
    <dgm:pt modelId="{9EE98C45-9B5A-4DC2-8A80-FB8BA77F6083}">
      <dgm:prSet custT="1"/>
      <dgm:spPr/>
      <dgm:t>
        <a:bodyPr/>
        <a:lstStyle/>
        <a:p>
          <a:pPr>
            <a:lnSpc>
              <a:spcPct val="100000"/>
            </a:lnSpc>
            <a:defRPr b="1"/>
          </a:pPr>
          <a:r>
            <a:rPr lang="en-US" sz="3600" b="0" dirty="0"/>
            <a:t>All design involves choices among possible options</a:t>
          </a:r>
        </a:p>
      </dgm:t>
    </dgm:pt>
    <dgm:pt modelId="{EA70870B-6CAC-4E54-A5CC-75C5FCBAE9E8}" type="parTrans" cxnId="{6B6D96F5-AC9B-4C30-8DB1-81200ADCE20C}">
      <dgm:prSet/>
      <dgm:spPr/>
      <dgm:t>
        <a:bodyPr/>
        <a:lstStyle/>
        <a:p>
          <a:endParaRPr lang="en-US" sz="2800"/>
        </a:p>
      </dgm:t>
    </dgm:pt>
    <dgm:pt modelId="{150DD17B-F465-4E84-8C25-05DCA3A0A9EF}" type="sibTrans" cxnId="{6B6D96F5-AC9B-4C30-8DB1-81200ADCE20C}">
      <dgm:prSet/>
      <dgm:spPr/>
      <dgm:t>
        <a:bodyPr/>
        <a:lstStyle/>
        <a:p>
          <a:endParaRPr lang="en-US" sz="2800"/>
        </a:p>
      </dgm:t>
    </dgm:pt>
    <dgm:pt modelId="{037CF1D1-AC80-4AE9-A32E-EB1061DEA815}">
      <dgm:prSet custT="1"/>
      <dgm:spPr/>
      <dgm:t>
        <a:bodyPr/>
        <a:lstStyle/>
        <a:p>
          <a:pPr>
            <a:lnSpc>
              <a:spcPct val="100000"/>
            </a:lnSpc>
            <a:defRPr b="1"/>
          </a:pPr>
          <a:r>
            <a:rPr lang="en-US" sz="3600" b="0" dirty="0"/>
            <a:t>All choices reflects values</a:t>
          </a:r>
        </a:p>
      </dgm:t>
    </dgm:pt>
    <dgm:pt modelId="{A4BF6300-3115-49C8-AE80-E6B684A771D6}" type="parTrans" cxnId="{B38678EB-1AB3-4426-A7E7-B61599E10489}">
      <dgm:prSet/>
      <dgm:spPr/>
      <dgm:t>
        <a:bodyPr/>
        <a:lstStyle/>
        <a:p>
          <a:endParaRPr lang="en-US" sz="2800"/>
        </a:p>
      </dgm:t>
    </dgm:pt>
    <dgm:pt modelId="{5CE7909F-DAC5-46E6-9444-F4F60C2EB77A}" type="sibTrans" cxnId="{B38678EB-1AB3-4426-A7E7-B61599E10489}">
      <dgm:prSet/>
      <dgm:spPr/>
      <dgm:t>
        <a:bodyPr/>
        <a:lstStyle/>
        <a:p>
          <a:endParaRPr lang="en-US" sz="2800"/>
        </a:p>
      </dgm:t>
    </dgm:pt>
    <dgm:pt modelId="{4E57D14D-69A8-48C3-B7A8-440D3388D56E}">
      <dgm:prSet custT="1"/>
      <dgm:spPr/>
      <dgm:t>
        <a:bodyPr/>
        <a:lstStyle/>
        <a:p>
          <a:pPr>
            <a:lnSpc>
              <a:spcPct val="100000"/>
            </a:lnSpc>
            <a:defRPr b="1"/>
          </a:pPr>
          <a:r>
            <a:rPr lang="en-US" sz="3600" b="0" dirty="0"/>
            <a:t>Therefore, all technologies reflect and affect human values</a:t>
          </a:r>
        </a:p>
      </dgm:t>
    </dgm:pt>
    <dgm:pt modelId="{75677078-5AF0-46AC-87D7-C2FEC2520A8E}" type="parTrans" cxnId="{B07F5A85-9A0E-4B57-8CD2-C352061C89EF}">
      <dgm:prSet/>
      <dgm:spPr/>
      <dgm:t>
        <a:bodyPr/>
        <a:lstStyle/>
        <a:p>
          <a:endParaRPr lang="en-US" sz="2800"/>
        </a:p>
      </dgm:t>
    </dgm:pt>
    <dgm:pt modelId="{2F65525A-3283-452D-B985-F1481F7F9A23}" type="sibTrans" cxnId="{B07F5A85-9A0E-4B57-8CD2-C352061C89EF}">
      <dgm:prSet/>
      <dgm:spPr/>
      <dgm:t>
        <a:bodyPr/>
        <a:lstStyle/>
        <a:p>
          <a:endParaRPr lang="en-US" sz="2800"/>
        </a:p>
      </dgm:t>
    </dgm:pt>
    <dgm:pt modelId="{D39F5F4B-BFF8-4ACC-B51F-4DAFB263F353}">
      <dgm:prSet custT="1"/>
      <dgm:spPr/>
      <dgm:t>
        <a:bodyPr/>
        <a:lstStyle/>
        <a:p>
          <a:pPr>
            <a:lnSpc>
              <a:spcPct val="100000"/>
            </a:lnSpc>
            <a:defRPr b="1"/>
          </a:pPr>
          <a:r>
            <a:rPr lang="en-US" sz="3600" b="0" dirty="0"/>
            <a:t>Ignoring values in the design process is irresponsible</a:t>
          </a:r>
        </a:p>
      </dgm:t>
    </dgm:pt>
    <dgm:pt modelId="{F8D3027B-6466-44B9-8C82-93EF63F4432A}" type="parTrans" cxnId="{F4830FEC-334E-46E0-8099-3EED8BB93739}">
      <dgm:prSet/>
      <dgm:spPr/>
      <dgm:t>
        <a:bodyPr/>
        <a:lstStyle/>
        <a:p>
          <a:endParaRPr lang="en-US" sz="2800"/>
        </a:p>
      </dgm:t>
    </dgm:pt>
    <dgm:pt modelId="{67421579-1D2E-4B02-88CA-29BF79913F24}" type="sibTrans" cxnId="{F4830FEC-334E-46E0-8099-3EED8BB93739}">
      <dgm:prSet/>
      <dgm:spPr/>
      <dgm:t>
        <a:bodyPr/>
        <a:lstStyle/>
        <a:p>
          <a:endParaRPr lang="en-US" sz="2800"/>
        </a:p>
      </dgm:t>
    </dgm:pt>
    <dgm:pt modelId="{6F75DCB9-C4E5-42F2-B5B4-8088B18EE9BA}" type="pres">
      <dgm:prSet presAssocID="{EB775420-280E-411B-924E-D90D19F73334}" presName="root" presStyleCnt="0">
        <dgm:presLayoutVars>
          <dgm:dir/>
          <dgm:resizeHandles val="exact"/>
        </dgm:presLayoutVars>
      </dgm:prSet>
      <dgm:spPr/>
    </dgm:pt>
    <dgm:pt modelId="{582B37F7-F80A-4218-B981-8E55DEDAAF2C}" type="pres">
      <dgm:prSet presAssocID="{8301AC28-F066-4468-82D9-A1948AC7EBA8}" presName="compNode" presStyleCnt="0"/>
      <dgm:spPr/>
    </dgm:pt>
    <dgm:pt modelId="{923A898D-3345-4A73-84A1-C596B1541695}" type="pres">
      <dgm:prSet presAssocID="{8301AC28-F066-4468-82D9-A1948AC7EBA8}" presName="iconRect" presStyleLbl="node1" presStyleIdx="0" presStyleCnt="6"/>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70045427-6334-4760-B81B-D8F4CEE47062}" type="pres">
      <dgm:prSet presAssocID="{8301AC28-F066-4468-82D9-A1948AC7EBA8}" presName="iconSpace" presStyleCnt="0"/>
      <dgm:spPr/>
    </dgm:pt>
    <dgm:pt modelId="{7E2C6E83-C2B7-4EFE-BFF8-F7C1402AEB1D}" type="pres">
      <dgm:prSet presAssocID="{8301AC28-F066-4468-82D9-A1948AC7EBA8}" presName="parTx" presStyleLbl="revTx" presStyleIdx="0" presStyleCnt="12">
        <dgm:presLayoutVars>
          <dgm:chMax val="0"/>
          <dgm:chPref val="0"/>
        </dgm:presLayoutVars>
      </dgm:prSet>
      <dgm:spPr/>
    </dgm:pt>
    <dgm:pt modelId="{4BB61DDC-DA8B-4172-A464-E3B45BE7EA81}" type="pres">
      <dgm:prSet presAssocID="{8301AC28-F066-4468-82D9-A1948AC7EBA8}" presName="txSpace" presStyleCnt="0"/>
      <dgm:spPr/>
    </dgm:pt>
    <dgm:pt modelId="{88B48DC9-C368-4DC3-9412-2AF4A7C8304B}" type="pres">
      <dgm:prSet presAssocID="{8301AC28-F066-4468-82D9-A1948AC7EBA8}" presName="desTx" presStyleLbl="revTx" presStyleIdx="1" presStyleCnt="12">
        <dgm:presLayoutVars/>
      </dgm:prSet>
      <dgm:spPr/>
    </dgm:pt>
    <dgm:pt modelId="{DE40FE10-AE87-4966-A6A1-EEC07699E248}" type="pres">
      <dgm:prSet presAssocID="{ED3CACCD-3B9D-493B-8A2F-C396C3155123}" presName="sibTrans" presStyleCnt="0"/>
      <dgm:spPr/>
    </dgm:pt>
    <dgm:pt modelId="{9EDF3778-09B6-4E3F-98D8-A3CEAD69FCE9}" type="pres">
      <dgm:prSet presAssocID="{7BD6C0A0-5BAC-408E-9B80-3DFC81404B99}" presName="compNode" presStyleCnt="0"/>
      <dgm:spPr/>
    </dgm:pt>
    <dgm:pt modelId="{DA00D221-BA96-42D4-B35F-951FEBD0C954}" type="pres">
      <dgm:prSet presAssocID="{7BD6C0A0-5BAC-408E-9B80-3DFC81404B9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D370394A-4CA4-4318-9B67-BBE12D32B739}" type="pres">
      <dgm:prSet presAssocID="{7BD6C0A0-5BAC-408E-9B80-3DFC81404B99}" presName="iconSpace" presStyleCnt="0"/>
      <dgm:spPr/>
    </dgm:pt>
    <dgm:pt modelId="{268E7D4A-0FB9-4D9B-8036-757692B7E8D3}" type="pres">
      <dgm:prSet presAssocID="{7BD6C0A0-5BAC-408E-9B80-3DFC81404B99}" presName="parTx" presStyleLbl="revTx" presStyleIdx="2" presStyleCnt="12">
        <dgm:presLayoutVars>
          <dgm:chMax val="0"/>
          <dgm:chPref val="0"/>
        </dgm:presLayoutVars>
      </dgm:prSet>
      <dgm:spPr/>
    </dgm:pt>
    <dgm:pt modelId="{DD6EE151-8740-4E57-86BE-CDB7F593434A}" type="pres">
      <dgm:prSet presAssocID="{7BD6C0A0-5BAC-408E-9B80-3DFC81404B99}" presName="txSpace" presStyleCnt="0"/>
      <dgm:spPr/>
    </dgm:pt>
    <dgm:pt modelId="{CD5413F7-3525-4B31-9652-840414B94202}" type="pres">
      <dgm:prSet presAssocID="{7BD6C0A0-5BAC-408E-9B80-3DFC81404B99}" presName="desTx" presStyleLbl="revTx" presStyleIdx="3" presStyleCnt="12">
        <dgm:presLayoutVars/>
      </dgm:prSet>
      <dgm:spPr/>
    </dgm:pt>
    <dgm:pt modelId="{1A149154-7F30-44AE-9554-B6DA6E138381}" type="pres">
      <dgm:prSet presAssocID="{6732C942-A2C9-4F0C-8E1B-436435E4A76A}" presName="sibTrans" presStyleCnt="0"/>
      <dgm:spPr/>
    </dgm:pt>
    <dgm:pt modelId="{7E1A01A0-DC9E-4AA6-B4E2-9D4C995543FC}" type="pres">
      <dgm:prSet presAssocID="{9EE98C45-9B5A-4DC2-8A80-FB8BA77F6083}" presName="compNode" presStyleCnt="0"/>
      <dgm:spPr/>
    </dgm:pt>
    <dgm:pt modelId="{5F3D0EA6-6DCA-4C97-9CB6-DF84B2CD13E5}" type="pres">
      <dgm:prSet presAssocID="{9EE98C45-9B5A-4DC2-8A80-FB8BA77F6083}" presName="iconRect" presStyleLbl="node1" presStyleIdx="2" presStyleCnt="6"/>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15626AF2-5528-478E-AFD4-32623404D4EC}" type="pres">
      <dgm:prSet presAssocID="{9EE98C45-9B5A-4DC2-8A80-FB8BA77F6083}" presName="iconSpace" presStyleCnt="0"/>
      <dgm:spPr/>
    </dgm:pt>
    <dgm:pt modelId="{06F3825F-5D73-4011-955B-47298124554F}" type="pres">
      <dgm:prSet presAssocID="{9EE98C45-9B5A-4DC2-8A80-FB8BA77F6083}" presName="parTx" presStyleLbl="revTx" presStyleIdx="4" presStyleCnt="12">
        <dgm:presLayoutVars>
          <dgm:chMax val="0"/>
          <dgm:chPref val="0"/>
        </dgm:presLayoutVars>
      </dgm:prSet>
      <dgm:spPr/>
    </dgm:pt>
    <dgm:pt modelId="{84219B91-34BB-4172-9FFC-FDAAE00A2E1A}" type="pres">
      <dgm:prSet presAssocID="{9EE98C45-9B5A-4DC2-8A80-FB8BA77F6083}" presName="txSpace" presStyleCnt="0"/>
      <dgm:spPr/>
    </dgm:pt>
    <dgm:pt modelId="{B827DC36-F031-44FB-AF88-512369EB93C2}" type="pres">
      <dgm:prSet presAssocID="{9EE98C45-9B5A-4DC2-8A80-FB8BA77F6083}" presName="desTx" presStyleLbl="revTx" presStyleIdx="5" presStyleCnt="12">
        <dgm:presLayoutVars/>
      </dgm:prSet>
      <dgm:spPr/>
    </dgm:pt>
    <dgm:pt modelId="{0205B683-2F8D-4258-9725-CFA6B54E07ED}" type="pres">
      <dgm:prSet presAssocID="{150DD17B-F465-4E84-8C25-05DCA3A0A9EF}" presName="sibTrans" presStyleCnt="0"/>
      <dgm:spPr/>
    </dgm:pt>
    <dgm:pt modelId="{1E02B211-5C49-401F-9B74-F01743A80D08}" type="pres">
      <dgm:prSet presAssocID="{037CF1D1-AC80-4AE9-A32E-EB1061DEA815}" presName="compNode" presStyleCnt="0"/>
      <dgm:spPr/>
    </dgm:pt>
    <dgm:pt modelId="{0DD18851-C223-4116-9048-6484281CDFCB}" type="pres">
      <dgm:prSet presAssocID="{037CF1D1-AC80-4AE9-A32E-EB1061DEA815}" presName="iconRect" presStyleLbl="node1" presStyleIdx="3" presStyleCnt="6"/>
      <dgm:spPr>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CBDAAD97-4F88-42D2-B9C7-B453DFD8B0C3}" type="pres">
      <dgm:prSet presAssocID="{037CF1D1-AC80-4AE9-A32E-EB1061DEA815}" presName="iconSpace" presStyleCnt="0"/>
      <dgm:spPr/>
    </dgm:pt>
    <dgm:pt modelId="{B971EDBC-3598-499C-AA87-CB55B341189E}" type="pres">
      <dgm:prSet presAssocID="{037CF1D1-AC80-4AE9-A32E-EB1061DEA815}" presName="parTx" presStyleLbl="revTx" presStyleIdx="6" presStyleCnt="12">
        <dgm:presLayoutVars>
          <dgm:chMax val="0"/>
          <dgm:chPref val="0"/>
        </dgm:presLayoutVars>
      </dgm:prSet>
      <dgm:spPr/>
    </dgm:pt>
    <dgm:pt modelId="{CEE156E2-2E91-4F4E-8766-874E48458DFB}" type="pres">
      <dgm:prSet presAssocID="{037CF1D1-AC80-4AE9-A32E-EB1061DEA815}" presName="txSpace" presStyleCnt="0"/>
      <dgm:spPr/>
    </dgm:pt>
    <dgm:pt modelId="{755E5C02-261A-4859-AF7A-B78CF0F9268F}" type="pres">
      <dgm:prSet presAssocID="{037CF1D1-AC80-4AE9-A32E-EB1061DEA815}" presName="desTx" presStyleLbl="revTx" presStyleIdx="7" presStyleCnt="12">
        <dgm:presLayoutVars/>
      </dgm:prSet>
      <dgm:spPr/>
    </dgm:pt>
    <dgm:pt modelId="{C483AD3C-D367-4DE9-8BD4-97FCF70970B8}" type="pres">
      <dgm:prSet presAssocID="{5CE7909F-DAC5-46E6-9444-F4F60C2EB77A}" presName="sibTrans" presStyleCnt="0"/>
      <dgm:spPr/>
    </dgm:pt>
    <dgm:pt modelId="{AA122F30-9C29-44AB-8EE6-FCC4ADB387A3}" type="pres">
      <dgm:prSet presAssocID="{4E57D14D-69A8-48C3-B7A8-440D3388D56E}" presName="compNode" presStyleCnt="0"/>
      <dgm:spPr/>
    </dgm:pt>
    <dgm:pt modelId="{BA483794-ED3F-4CF8-BCCE-BD6A740D8EB8}" type="pres">
      <dgm:prSet presAssocID="{4E57D14D-69A8-48C3-B7A8-440D3388D56E}" presName="iconRect" presStyleLbl="node1" presStyleIdx="4" presStyleCnt="6"/>
      <dgm:spPr>
        <a:blipFill>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32596D17-FA00-4B26-B4CF-41789C2C64A4}" type="pres">
      <dgm:prSet presAssocID="{4E57D14D-69A8-48C3-B7A8-440D3388D56E}" presName="iconSpace" presStyleCnt="0"/>
      <dgm:spPr/>
    </dgm:pt>
    <dgm:pt modelId="{1C3EB537-875D-4437-A184-A5F472E6230B}" type="pres">
      <dgm:prSet presAssocID="{4E57D14D-69A8-48C3-B7A8-440D3388D56E}" presName="parTx" presStyleLbl="revTx" presStyleIdx="8" presStyleCnt="12" custScaleX="141250">
        <dgm:presLayoutVars>
          <dgm:chMax val="0"/>
          <dgm:chPref val="0"/>
        </dgm:presLayoutVars>
      </dgm:prSet>
      <dgm:spPr/>
    </dgm:pt>
    <dgm:pt modelId="{3AD4D0AA-7128-4E7F-9A4D-DB9B9B3BC8A3}" type="pres">
      <dgm:prSet presAssocID="{4E57D14D-69A8-48C3-B7A8-440D3388D56E}" presName="txSpace" presStyleCnt="0"/>
      <dgm:spPr/>
    </dgm:pt>
    <dgm:pt modelId="{E3961275-5160-4B80-ABC4-69BE743F69F3}" type="pres">
      <dgm:prSet presAssocID="{4E57D14D-69A8-48C3-B7A8-440D3388D56E}" presName="desTx" presStyleLbl="revTx" presStyleIdx="9" presStyleCnt="12">
        <dgm:presLayoutVars/>
      </dgm:prSet>
      <dgm:spPr/>
    </dgm:pt>
    <dgm:pt modelId="{87A93D7B-122E-418D-8BED-7F8EE83861CE}" type="pres">
      <dgm:prSet presAssocID="{2F65525A-3283-452D-B985-F1481F7F9A23}" presName="sibTrans" presStyleCnt="0"/>
      <dgm:spPr/>
    </dgm:pt>
    <dgm:pt modelId="{5B84DC6A-5C55-4869-9CB2-C173A85EB3C6}" type="pres">
      <dgm:prSet presAssocID="{D39F5F4B-BFF8-4ACC-B51F-4DAFB263F353}" presName="compNode" presStyleCnt="0"/>
      <dgm:spPr/>
    </dgm:pt>
    <dgm:pt modelId="{7229018D-983B-44EC-8733-DAD3EAA33BE0}" type="pres">
      <dgm:prSet presAssocID="{D39F5F4B-BFF8-4ACC-B51F-4DAFB263F353}" presName="iconRect" presStyleLbl="node1" presStyleIdx="5" presStyleCnt="6"/>
      <dgm:spPr>
        <a:blipFill>
          <a:blip xmlns:r="http://schemas.openxmlformats.org/officeDocument/2006/relationships" r:embed="rId11">
            <a:duotone>
              <a:schemeClr val="accent6">
                <a:shade val="45000"/>
                <a:satMod val="135000"/>
              </a:schemeClr>
              <a:prstClr val="white"/>
            </a:duotone>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io-hazard"/>
        </a:ext>
      </dgm:extLst>
    </dgm:pt>
    <dgm:pt modelId="{ED48B175-3882-482C-B6BC-A1F5FC6D639E}" type="pres">
      <dgm:prSet presAssocID="{D39F5F4B-BFF8-4ACC-B51F-4DAFB263F353}" presName="iconSpace" presStyleCnt="0"/>
      <dgm:spPr/>
    </dgm:pt>
    <dgm:pt modelId="{25973EFC-3D2A-413E-BC02-7D989A3266B5}" type="pres">
      <dgm:prSet presAssocID="{D39F5F4B-BFF8-4ACC-B51F-4DAFB263F353}" presName="parTx" presStyleLbl="revTx" presStyleIdx="10" presStyleCnt="12">
        <dgm:presLayoutVars>
          <dgm:chMax val="0"/>
          <dgm:chPref val="0"/>
        </dgm:presLayoutVars>
      </dgm:prSet>
      <dgm:spPr/>
    </dgm:pt>
    <dgm:pt modelId="{4EFDAFDC-3D59-4810-ABE2-D5F057ED8696}" type="pres">
      <dgm:prSet presAssocID="{D39F5F4B-BFF8-4ACC-B51F-4DAFB263F353}" presName="txSpace" presStyleCnt="0"/>
      <dgm:spPr/>
    </dgm:pt>
    <dgm:pt modelId="{66305D8F-A479-4532-A021-C9BEDCF02240}" type="pres">
      <dgm:prSet presAssocID="{D39F5F4B-BFF8-4ACC-B51F-4DAFB263F353}" presName="desTx" presStyleLbl="revTx" presStyleIdx="11" presStyleCnt="12">
        <dgm:presLayoutVars/>
      </dgm:prSet>
      <dgm:spPr/>
    </dgm:pt>
  </dgm:ptLst>
  <dgm:cxnLst>
    <dgm:cxn modelId="{B5D8ED0C-CE1A-4685-A807-81EDD43E3148}" type="presOf" srcId="{037CF1D1-AC80-4AE9-A32E-EB1061DEA815}" destId="{B971EDBC-3598-499C-AA87-CB55B341189E}" srcOrd="0" destOrd="0" presId="urn:microsoft.com/office/officeart/2018/5/layout/CenteredIconLabelDescriptionList"/>
    <dgm:cxn modelId="{362B0F22-B581-47B7-9CDC-0071F00317FA}" type="presOf" srcId="{7BD6C0A0-5BAC-408E-9B80-3DFC81404B99}" destId="{268E7D4A-0FB9-4D9B-8036-757692B7E8D3}" srcOrd="0" destOrd="0" presId="urn:microsoft.com/office/officeart/2018/5/layout/CenteredIconLabelDescriptionList"/>
    <dgm:cxn modelId="{CC89C732-638B-46AE-829A-F974B24C56A7}" type="presOf" srcId="{EB775420-280E-411B-924E-D90D19F73334}" destId="{6F75DCB9-C4E5-42F2-B5B4-8088B18EE9BA}" srcOrd="0" destOrd="0" presId="urn:microsoft.com/office/officeart/2018/5/layout/CenteredIconLabelDescriptionList"/>
    <dgm:cxn modelId="{0B495733-2E06-4399-9E12-02B8DAF4A9A8}" type="presOf" srcId="{9EE98C45-9B5A-4DC2-8A80-FB8BA77F6083}" destId="{06F3825F-5D73-4011-955B-47298124554F}" srcOrd="0" destOrd="0" presId="urn:microsoft.com/office/officeart/2018/5/layout/CenteredIconLabelDescriptionList"/>
    <dgm:cxn modelId="{3F683E4A-0C10-43E9-B1E1-094019B3482E}" type="presOf" srcId="{8301AC28-F066-4468-82D9-A1948AC7EBA8}" destId="{7E2C6E83-C2B7-4EFE-BFF8-F7C1402AEB1D}" srcOrd="0" destOrd="0" presId="urn:microsoft.com/office/officeart/2018/5/layout/CenteredIconLabelDescriptionList"/>
    <dgm:cxn modelId="{07BCFD70-6CF6-4726-B87A-97BEBFDFF92B}" type="presOf" srcId="{D39F5F4B-BFF8-4ACC-B51F-4DAFB263F353}" destId="{25973EFC-3D2A-413E-BC02-7D989A3266B5}" srcOrd="0" destOrd="0" presId="urn:microsoft.com/office/officeart/2018/5/layout/CenteredIconLabelDescriptionList"/>
    <dgm:cxn modelId="{B07F5A85-9A0E-4B57-8CD2-C352061C89EF}" srcId="{EB775420-280E-411B-924E-D90D19F73334}" destId="{4E57D14D-69A8-48C3-B7A8-440D3388D56E}" srcOrd="4" destOrd="0" parTransId="{75677078-5AF0-46AC-87D7-C2FEC2520A8E}" sibTransId="{2F65525A-3283-452D-B985-F1481F7F9A23}"/>
    <dgm:cxn modelId="{46EEE38D-2538-49DC-8D20-59E24AC62610}" srcId="{EB775420-280E-411B-924E-D90D19F73334}" destId="{8301AC28-F066-4468-82D9-A1948AC7EBA8}" srcOrd="0" destOrd="0" parTransId="{BBB8D4C8-EAF5-48DB-9FE9-BF1F5F088BCB}" sibTransId="{ED3CACCD-3B9D-493B-8A2F-C396C3155123}"/>
    <dgm:cxn modelId="{C65998A2-509D-49C7-9A56-47D3E50761FC}" type="presOf" srcId="{4E57D14D-69A8-48C3-B7A8-440D3388D56E}" destId="{1C3EB537-875D-4437-A184-A5F472E6230B}" srcOrd="0" destOrd="0" presId="urn:microsoft.com/office/officeart/2018/5/layout/CenteredIconLabelDescriptionList"/>
    <dgm:cxn modelId="{B38678EB-1AB3-4426-A7E7-B61599E10489}" srcId="{EB775420-280E-411B-924E-D90D19F73334}" destId="{037CF1D1-AC80-4AE9-A32E-EB1061DEA815}" srcOrd="3" destOrd="0" parTransId="{A4BF6300-3115-49C8-AE80-E6B684A771D6}" sibTransId="{5CE7909F-DAC5-46E6-9444-F4F60C2EB77A}"/>
    <dgm:cxn modelId="{F4830FEC-334E-46E0-8099-3EED8BB93739}" srcId="{EB775420-280E-411B-924E-D90D19F73334}" destId="{D39F5F4B-BFF8-4ACC-B51F-4DAFB263F353}" srcOrd="5" destOrd="0" parTransId="{F8D3027B-6466-44B9-8C82-93EF63F4432A}" sibTransId="{67421579-1D2E-4B02-88CA-29BF79913F24}"/>
    <dgm:cxn modelId="{6B6D96F5-AC9B-4C30-8DB1-81200ADCE20C}" srcId="{EB775420-280E-411B-924E-D90D19F73334}" destId="{9EE98C45-9B5A-4DC2-8A80-FB8BA77F6083}" srcOrd="2" destOrd="0" parTransId="{EA70870B-6CAC-4E54-A5CC-75C5FCBAE9E8}" sibTransId="{150DD17B-F465-4E84-8C25-05DCA3A0A9EF}"/>
    <dgm:cxn modelId="{418D18FF-AEF1-4FB5-B042-1AFAFA19DE95}" srcId="{EB775420-280E-411B-924E-D90D19F73334}" destId="{7BD6C0A0-5BAC-408E-9B80-3DFC81404B99}" srcOrd="1" destOrd="0" parTransId="{981CA9B7-8868-47C4-B656-5A1D7210C3BA}" sibTransId="{6732C942-A2C9-4F0C-8E1B-436435E4A76A}"/>
    <dgm:cxn modelId="{D74A941E-2AE9-4D9A-9B62-7BC3CD5CC8EA}" type="presParOf" srcId="{6F75DCB9-C4E5-42F2-B5B4-8088B18EE9BA}" destId="{582B37F7-F80A-4218-B981-8E55DEDAAF2C}" srcOrd="0" destOrd="0" presId="urn:microsoft.com/office/officeart/2018/5/layout/CenteredIconLabelDescriptionList"/>
    <dgm:cxn modelId="{624F354A-4744-4027-BB22-453490E1B649}" type="presParOf" srcId="{582B37F7-F80A-4218-B981-8E55DEDAAF2C}" destId="{923A898D-3345-4A73-84A1-C596B1541695}" srcOrd="0" destOrd="0" presId="urn:microsoft.com/office/officeart/2018/5/layout/CenteredIconLabelDescriptionList"/>
    <dgm:cxn modelId="{8AD99D37-150D-4F71-9EC7-AD1E06759215}" type="presParOf" srcId="{582B37F7-F80A-4218-B981-8E55DEDAAF2C}" destId="{70045427-6334-4760-B81B-D8F4CEE47062}" srcOrd="1" destOrd="0" presId="urn:microsoft.com/office/officeart/2018/5/layout/CenteredIconLabelDescriptionList"/>
    <dgm:cxn modelId="{8629C50A-0C8C-4814-B2E7-5198D1BBDD31}" type="presParOf" srcId="{582B37F7-F80A-4218-B981-8E55DEDAAF2C}" destId="{7E2C6E83-C2B7-4EFE-BFF8-F7C1402AEB1D}" srcOrd="2" destOrd="0" presId="urn:microsoft.com/office/officeart/2018/5/layout/CenteredIconLabelDescriptionList"/>
    <dgm:cxn modelId="{3DB97C54-5042-4C30-AAFA-92AE302BAAA1}" type="presParOf" srcId="{582B37F7-F80A-4218-B981-8E55DEDAAF2C}" destId="{4BB61DDC-DA8B-4172-A464-E3B45BE7EA81}" srcOrd="3" destOrd="0" presId="urn:microsoft.com/office/officeart/2018/5/layout/CenteredIconLabelDescriptionList"/>
    <dgm:cxn modelId="{31E5AB38-711E-4CC3-8D1A-EBFD329465D2}" type="presParOf" srcId="{582B37F7-F80A-4218-B981-8E55DEDAAF2C}" destId="{88B48DC9-C368-4DC3-9412-2AF4A7C8304B}" srcOrd="4" destOrd="0" presId="urn:microsoft.com/office/officeart/2018/5/layout/CenteredIconLabelDescriptionList"/>
    <dgm:cxn modelId="{0C7CAE77-E196-456A-8A3F-3449CD560FB2}" type="presParOf" srcId="{6F75DCB9-C4E5-42F2-B5B4-8088B18EE9BA}" destId="{DE40FE10-AE87-4966-A6A1-EEC07699E248}" srcOrd="1" destOrd="0" presId="urn:microsoft.com/office/officeart/2018/5/layout/CenteredIconLabelDescriptionList"/>
    <dgm:cxn modelId="{3E0E60E2-52FE-43A5-AF23-00C10C80DB79}" type="presParOf" srcId="{6F75DCB9-C4E5-42F2-B5B4-8088B18EE9BA}" destId="{9EDF3778-09B6-4E3F-98D8-A3CEAD69FCE9}" srcOrd="2" destOrd="0" presId="urn:microsoft.com/office/officeart/2018/5/layout/CenteredIconLabelDescriptionList"/>
    <dgm:cxn modelId="{F49CEAAD-622D-45AB-AFDE-577A12212661}" type="presParOf" srcId="{9EDF3778-09B6-4E3F-98D8-A3CEAD69FCE9}" destId="{DA00D221-BA96-42D4-B35F-951FEBD0C954}" srcOrd="0" destOrd="0" presId="urn:microsoft.com/office/officeart/2018/5/layout/CenteredIconLabelDescriptionList"/>
    <dgm:cxn modelId="{E66531C5-A297-4FE3-BD99-2D890B014806}" type="presParOf" srcId="{9EDF3778-09B6-4E3F-98D8-A3CEAD69FCE9}" destId="{D370394A-4CA4-4318-9B67-BBE12D32B739}" srcOrd="1" destOrd="0" presId="urn:microsoft.com/office/officeart/2018/5/layout/CenteredIconLabelDescriptionList"/>
    <dgm:cxn modelId="{AC4A3722-BF68-4797-8AFD-503A844C4E4D}" type="presParOf" srcId="{9EDF3778-09B6-4E3F-98D8-A3CEAD69FCE9}" destId="{268E7D4A-0FB9-4D9B-8036-757692B7E8D3}" srcOrd="2" destOrd="0" presId="urn:microsoft.com/office/officeart/2018/5/layout/CenteredIconLabelDescriptionList"/>
    <dgm:cxn modelId="{65ECE7CA-4003-4AE1-86D5-616BAB110A1A}" type="presParOf" srcId="{9EDF3778-09B6-4E3F-98D8-A3CEAD69FCE9}" destId="{DD6EE151-8740-4E57-86BE-CDB7F593434A}" srcOrd="3" destOrd="0" presId="urn:microsoft.com/office/officeart/2018/5/layout/CenteredIconLabelDescriptionList"/>
    <dgm:cxn modelId="{B2C27E84-E8DC-4CBC-8F8A-83D32274F9EC}" type="presParOf" srcId="{9EDF3778-09B6-4E3F-98D8-A3CEAD69FCE9}" destId="{CD5413F7-3525-4B31-9652-840414B94202}" srcOrd="4" destOrd="0" presId="urn:microsoft.com/office/officeart/2018/5/layout/CenteredIconLabelDescriptionList"/>
    <dgm:cxn modelId="{28398A80-EFF0-4581-9C5C-CC38FDD61F40}" type="presParOf" srcId="{6F75DCB9-C4E5-42F2-B5B4-8088B18EE9BA}" destId="{1A149154-7F30-44AE-9554-B6DA6E138381}" srcOrd="3" destOrd="0" presId="urn:microsoft.com/office/officeart/2018/5/layout/CenteredIconLabelDescriptionList"/>
    <dgm:cxn modelId="{9EEE2AC8-3E85-4F57-943F-4E9E79D6BCD5}" type="presParOf" srcId="{6F75DCB9-C4E5-42F2-B5B4-8088B18EE9BA}" destId="{7E1A01A0-DC9E-4AA6-B4E2-9D4C995543FC}" srcOrd="4" destOrd="0" presId="urn:microsoft.com/office/officeart/2018/5/layout/CenteredIconLabelDescriptionList"/>
    <dgm:cxn modelId="{26CCE45D-59E1-4AF7-89D4-9BCB1FED4500}" type="presParOf" srcId="{7E1A01A0-DC9E-4AA6-B4E2-9D4C995543FC}" destId="{5F3D0EA6-6DCA-4C97-9CB6-DF84B2CD13E5}" srcOrd="0" destOrd="0" presId="urn:microsoft.com/office/officeart/2018/5/layout/CenteredIconLabelDescriptionList"/>
    <dgm:cxn modelId="{034E5000-32E2-4B97-B4ED-7455E880620E}" type="presParOf" srcId="{7E1A01A0-DC9E-4AA6-B4E2-9D4C995543FC}" destId="{15626AF2-5528-478E-AFD4-32623404D4EC}" srcOrd="1" destOrd="0" presId="urn:microsoft.com/office/officeart/2018/5/layout/CenteredIconLabelDescriptionList"/>
    <dgm:cxn modelId="{01C21C7D-CF63-4D22-8978-1F52A4661729}" type="presParOf" srcId="{7E1A01A0-DC9E-4AA6-B4E2-9D4C995543FC}" destId="{06F3825F-5D73-4011-955B-47298124554F}" srcOrd="2" destOrd="0" presId="urn:microsoft.com/office/officeart/2018/5/layout/CenteredIconLabelDescriptionList"/>
    <dgm:cxn modelId="{2D2718EF-9E40-4189-9B4E-C7BA2B752890}" type="presParOf" srcId="{7E1A01A0-DC9E-4AA6-B4E2-9D4C995543FC}" destId="{84219B91-34BB-4172-9FFC-FDAAE00A2E1A}" srcOrd="3" destOrd="0" presId="urn:microsoft.com/office/officeart/2018/5/layout/CenteredIconLabelDescriptionList"/>
    <dgm:cxn modelId="{A44DE024-F458-431E-945E-2CBDFAEBDD88}" type="presParOf" srcId="{7E1A01A0-DC9E-4AA6-B4E2-9D4C995543FC}" destId="{B827DC36-F031-44FB-AF88-512369EB93C2}" srcOrd="4" destOrd="0" presId="urn:microsoft.com/office/officeart/2018/5/layout/CenteredIconLabelDescriptionList"/>
    <dgm:cxn modelId="{9AAADC2A-0015-467A-804A-9D3FF637B36F}" type="presParOf" srcId="{6F75DCB9-C4E5-42F2-B5B4-8088B18EE9BA}" destId="{0205B683-2F8D-4258-9725-CFA6B54E07ED}" srcOrd="5" destOrd="0" presId="urn:microsoft.com/office/officeart/2018/5/layout/CenteredIconLabelDescriptionList"/>
    <dgm:cxn modelId="{94186144-14D8-4328-B76B-A95755F84189}" type="presParOf" srcId="{6F75DCB9-C4E5-42F2-B5B4-8088B18EE9BA}" destId="{1E02B211-5C49-401F-9B74-F01743A80D08}" srcOrd="6" destOrd="0" presId="urn:microsoft.com/office/officeart/2018/5/layout/CenteredIconLabelDescriptionList"/>
    <dgm:cxn modelId="{F11A3F6A-92EA-4A72-98A3-B33E924B8AEA}" type="presParOf" srcId="{1E02B211-5C49-401F-9B74-F01743A80D08}" destId="{0DD18851-C223-4116-9048-6484281CDFCB}" srcOrd="0" destOrd="0" presId="urn:microsoft.com/office/officeart/2018/5/layout/CenteredIconLabelDescriptionList"/>
    <dgm:cxn modelId="{ED174F05-3D28-40C1-ABF3-3149EBA7E704}" type="presParOf" srcId="{1E02B211-5C49-401F-9B74-F01743A80D08}" destId="{CBDAAD97-4F88-42D2-B9C7-B453DFD8B0C3}" srcOrd="1" destOrd="0" presId="urn:microsoft.com/office/officeart/2018/5/layout/CenteredIconLabelDescriptionList"/>
    <dgm:cxn modelId="{14837149-4EBC-4D31-AE3C-00E41996A1B8}" type="presParOf" srcId="{1E02B211-5C49-401F-9B74-F01743A80D08}" destId="{B971EDBC-3598-499C-AA87-CB55B341189E}" srcOrd="2" destOrd="0" presId="urn:microsoft.com/office/officeart/2018/5/layout/CenteredIconLabelDescriptionList"/>
    <dgm:cxn modelId="{A8C5A1B0-A8F2-4E6C-A7AB-72650A344D7B}" type="presParOf" srcId="{1E02B211-5C49-401F-9B74-F01743A80D08}" destId="{CEE156E2-2E91-4F4E-8766-874E48458DFB}" srcOrd="3" destOrd="0" presId="urn:microsoft.com/office/officeart/2018/5/layout/CenteredIconLabelDescriptionList"/>
    <dgm:cxn modelId="{A70397B4-0074-4B94-BA6D-71E378E6928E}" type="presParOf" srcId="{1E02B211-5C49-401F-9B74-F01743A80D08}" destId="{755E5C02-261A-4859-AF7A-B78CF0F9268F}" srcOrd="4" destOrd="0" presId="urn:microsoft.com/office/officeart/2018/5/layout/CenteredIconLabelDescriptionList"/>
    <dgm:cxn modelId="{56A15CB1-A595-4094-870C-BF8DC3CC05CC}" type="presParOf" srcId="{6F75DCB9-C4E5-42F2-B5B4-8088B18EE9BA}" destId="{C483AD3C-D367-4DE9-8BD4-97FCF70970B8}" srcOrd="7" destOrd="0" presId="urn:microsoft.com/office/officeart/2018/5/layout/CenteredIconLabelDescriptionList"/>
    <dgm:cxn modelId="{28DCE046-A000-4E2D-A186-1D51A322E216}" type="presParOf" srcId="{6F75DCB9-C4E5-42F2-B5B4-8088B18EE9BA}" destId="{AA122F30-9C29-44AB-8EE6-FCC4ADB387A3}" srcOrd="8" destOrd="0" presId="urn:microsoft.com/office/officeart/2018/5/layout/CenteredIconLabelDescriptionList"/>
    <dgm:cxn modelId="{6208814A-EF40-4D6C-9EDA-5833FED61D04}" type="presParOf" srcId="{AA122F30-9C29-44AB-8EE6-FCC4ADB387A3}" destId="{BA483794-ED3F-4CF8-BCCE-BD6A740D8EB8}" srcOrd="0" destOrd="0" presId="urn:microsoft.com/office/officeart/2018/5/layout/CenteredIconLabelDescriptionList"/>
    <dgm:cxn modelId="{2D6C7EB3-E0F9-43A4-97E8-05F1BC9A3F1F}" type="presParOf" srcId="{AA122F30-9C29-44AB-8EE6-FCC4ADB387A3}" destId="{32596D17-FA00-4B26-B4CF-41789C2C64A4}" srcOrd="1" destOrd="0" presId="urn:microsoft.com/office/officeart/2018/5/layout/CenteredIconLabelDescriptionList"/>
    <dgm:cxn modelId="{681F6FEB-B6D4-485D-B057-4F3174D76DBC}" type="presParOf" srcId="{AA122F30-9C29-44AB-8EE6-FCC4ADB387A3}" destId="{1C3EB537-875D-4437-A184-A5F472E6230B}" srcOrd="2" destOrd="0" presId="urn:microsoft.com/office/officeart/2018/5/layout/CenteredIconLabelDescriptionList"/>
    <dgm:cxn modelId="{8BE1C2C5-E810-41D6-9B1E-EFE8749AC1AA}" type="presParOf" srcId="{AA122F30-9C29-44AB-8EE6-FCC4ADB387A3}" destId="{3AD4D0AA-7128-4E7F-9A4D-DB9B9B3BC8A3}" srcOrd="3" destOrd="0" presId="urn:microsoft.com/office/officeart/2018/5/layout/CenteredIconLabelDescriptionList"/>
    <dgm:cxn modelId="{677BF9EC-804A-4A00-8E16-953A9514B8C8}" type="presParOf" srcId="{AA122F30-9C29-44AB-8EE6-FCC4ADB387A3}" destId="{E3961275-5160-4B80-ABC4-69BE743F69F3}" srcOrd="4" destOrd="0" presId="urn:microsoft.com/office/officeart/2018/5/layout/CenteredIconLabelDescriptionList"/>
    <dgm:cxn modelId="{AB9FB290-07A8-45AB-874B-4D6DF9156CC4}" type="presParOf" srcId="{6F75DCB9-C4E5-42F2-B5B4-8088B18EE9BA}" destId="{87A93D7B-122E-418D-8BED-7F8EE83861CE}" srcOrd="9" destOrd="0" presId="urn:microsoft.com/office/officeart/2018/5/layout/CenteredIconLabelDescriptionList"/>
    <dgm:cxn modelId="{FB05FF74-F6E7-48BE-A418-DBE76E09B08F}" type="presParOf" srcId="{6F75DCB9-C4E5-42F2-B5B4-8088B18EE9BA}" destId="{5B84DC6A-5C55-4869-9CB2-C173A85EB3C6}" srcOrd="10" destOrd="0" presId="urn:microsoft.com/office/officeart/2018/5/layout/CenteredIconLabelDescriptionList"/>
    <dgm:cxn modelId="{B0BECAD3-E455-4D1D-99B2-3419A8B26BE6}" type="presParOf" srcId="{5B84DC6A-5C55-4869-9CB2-C173A85EB3C6}" destId="{7229018D-983B-44EC-8733-DAD3EAA33BE0}" srcOrd="0" destOrd="0" presId="urn:microsoft.com/office/officeart/2018/5/layout/CenteredIconLabelDescriptionList"/>
    <dgm:cxn modelId="{A674625D-F05E-42C2-998B-98819B5BAF24}" type="presParOf" srcId="{5B84DC6A-5C55-4869-9CB2-C173A85EB3C6}" destId="{ED48B175-3882-482C-B6BC-A1F5FC6D639E}" srcOrd="1" destOrd="0" presId="urn:microsoft.com/office/officeart/2018/5/layout/CenteredIconLabelDescriptionList"/>
    <dgm:cxn modelId="{CF2D5B65-0B40-4E8C-BD0B-D8B4863A946A}" type="presParOf" srcId="{5B84DC6A-5C55-4869-9CB2-C173A85EB3C6}" destId="{25973EFC-3D2A-413E-BC02-7D989A3266B5}" srcOrd="2" destOrd="0" presId="urn:microsoft.com/office/officeart/2018/5/layout/CenteredIconLabelDescriptionList"/>
    <dgm:cxn modelId="{9B851922-0329-4723-83D4-3937BAD3AAE7}" type="presParOf" srcId="{5B84DC6A-5C55-4869-9CB2-C173A85EB3C6}" destId="{4EFDAFDC-3D59-4810-ABE2-D5F057ED8696}" srcOrd="3" destOrd="0" presId="urn:microsoft.com/office/officeart/2018/5/layout/CenteredIconLabelDescriptionList"/>
    <dgm:cxn modelId="{B528BF52-89DF-4E4B-BC86-8936828E7233}" type="presParOf" srcId="{5B84DC6A-5C55-4869-9CB2-C173A85EB3C6}" destId="{66305D8F-A479-4532-A021-C9BEDCF0224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8B67-EF8E-4515-9688-418DDBB7CB1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7957138-2991-4BBB-A91C-02B216AEF5EB}">
      <dgm:prSet custT="1"/>
      <dgm:spPr>
        <a:noFill/>
        <a:ln>
          <a:noFill/>
        </a:ln>
        <a:effectLst/>
      </dgm:spPr>
      <dgm:t>
        <a:bodyPr spcFirstLastPara="0" vert="horz" wrap="square" lIns="0" tIns="0" rIns="0" bIns="0" numCol="1" spcCol="1270" anchor="ctr" anchorCtr="0"/>
        <a:lstStyle/>
        <a:p>
          <a:r>
            <a:rPr lang="en-US" sz="3600" b="1" kern="1200" dirty="0"/>
            <a:t>Human welfare r</a:t>
          </a:r>
          <a:r>
            <a:rPr lang="en-US" sz="3600" kern="1200" dirty="0"/>
            <a:t>efers to people’s </a:t>
          </a:r>
          <a:r>
            <a:rPr lang="en-US" sz="3600" b="1" kern="1200" dirty="0">
              <a:solidFill>
                <a:prstClr val="black">
                  <a:hueOff val="0"/>
                  <a:satOff val="0"/>
                  <a:lumOff val="0"/>
                  <a:alphaOff val="0"/>
                </a:prstClr>
              </a:solidFill>
              <a:latin typeface="Calibri" panose="020F0502020204030204"/>
              <a:ea typeface="+mn-ea"/>
              <a:cs typeface="+mn-cs"/>
            </a:rPr>
            <a:t>physical,</a:t>
          </a:r>
          <a:r>
            <a:rPr lang="en-US" sz="3600" kern="1200" dirty="0"/>
            <a:t> material, and psychological well-being</a:t>
          </a:r>
        </a:p>
      </dgm:t>
    </dgm:pt>
    <dgm:pt modelId="{A92A8AA3-F92B-488B-9C64-375A79C193B0}" type="parTrans" cxnId="{DF2592F8-D998-4BCF-B112-64FFDDE1FCAC}">
      <dgm:prSet/>
      <dgm:spPr/>
      <dgm:t>
        <a:bodyPr/>
        <a:lstStyle/>
        <a:p>
          <a:endParaRPr lang="en-US" sz="2400"/>
        </a:p>
      </dgm:t>
    </dgm:pt>
    <dgm:pt modelId="{DDE05DEE-6805-4FA8-8E90-9CDBA243E381}" type="sibTrans" cxnId="{DF2592F8-D998-4BCF-B112-64FFDDE1FCAC}">
      <dgm:prSet/>
      <dgm:spPr/>
      <dgm:t>
        <a:bodyPr/>
        <a:lstStyle/>
        <a:p>
          <a:endParaRPr lang="en-US" sz="2400"/>
        </a:p>
      </dgm:t>
    </dgm:pt>
    <dgm:pt modelId="{208C8034-3921-4801-8762-1016A3B755AB}">
      <dgm:prSet custT="1"/>
      <dgm:spPr/>
      <dgm:t>
        <a:bodyPr/>
        <a:lstStyle/>
        <a:p>
          <a:r>
            <a:rPr lang="en-US" sz="3600" b="1" dirty="0"/>
            <a:t>Accessibility </a:t>
          </a:r>
          <a:r>
            <a:rPr lang="en-US" sz="3600" dirty="0"/>
            <a:t>refers to making all people successful users of information technology</a:t>
          </a:r>
        </a:p>
      </dgm:t>
    </dgm:pt>
    <dgm:pt modelId="{CEDD739E-E68C-41B5-9F37-44D8E1A201CE}" type="parTrans" cxnId="{A8686140-FFBB-48FE-B1D8-81E571E50BAF}">
      <dgm:prSet/>
      <dgm:spPr/>
      <dgm:t>
        <a:bodyPr/>
        <a:lstStyle/>
        <a:p>
          <a:endParaRPr lang="en-US" sz="2400"/>
        </a:p>
      </dgm:t>
    </dgm:pt>
    <dgm:pt modelId="{300F0B01-C25F-4F7A-BFB7-733BA0FBE3FA}" type="sibTrans" cxnId="{A8686140-FFBB-48FE-B1D8-81E571E50BAF}">
      <dgm:prSet/>
      <dgm:spPr/>
      <dgm:t>
        <a:bodyPr/>
        <a:lstStyle/>
        <a:p>
          <a:endParaRPr lang="en-US" sz="2400"/>
        </a:p>
      </dgm:t>
    </dgm:pt>
    <dgm:pt modelId="{75DE0135-7758-4211-869A-BC55E21FD109}">
      <dgm:prSet custT="1"/>
      <dgm:spPr/>
      <dgm:t>
        <a:bodyPr/>
        <a:lstStyle/>
        <a:p>
          <a:r>
            <a:rPr lang="en-US" sz="3600" b="1" dirty="0"/>
            <a:t>Respect</a:t>
          </a:r>
          <a:r>
            <a:rPr lang="en-US" sz="3600" dirty="0"/>
            <a:t> refers to treating people with politeness and consideration</a:t>
          </a:r>
        </a:p>
      </dgm:t>
    </dgm:pt>
    <dgm:pt modelId="{B9ABE41B-C603-441C-A1B8-8016A5190AF9}" type="parTrans" cxnId="{9CDCCA39-64D1-49FD-B924-FF174949460A}">
      <dgm:prSet/>
      <dgm:spPr/>
      <dgm:t>
        <a:bodyPr/>
        <a:lstStyle/>
        <a:p>
          <a:endParaRPr lang="en-US" sz="2400"/>
        </a:p>
      </dgm:t>
    </dgm:pt>
    <dgm:pt modelId="{8BA5D96C-C32C-497A-A9B6-7C9C934A8B6A}" type="sibTrans" cxnId="{9CDCCA39-64D1-49FD-B924-FF174949460A}">
      <dgm:prSet/>
      <dgm:spPr/>
      <dgm:t>
        <a:bodyPr/>
        <a:lstStyle/>
        <a:p>
          <a:endParaRPr lang="en-US" sz="2400"/>
        </a:p>
      </dgm:t>
    </dgm:pt>
    <dgm:pt modelId="{1E26D39F-F988-4732-95AB-46030CEE0A38}">
      <dgm:prSet custT="1"/>
      <dgm:spPr/>
      <dgm:t>
        <a:bodyPr/>
        <a:lstStyle/>
        <a:p>
          <a:r>
            <a:rPr lang="en-US" sz="3600" b="1" dirty="0"/>
            <a:t>Calmness</a:t>
          </a:r>
          <a:r>
            <a:rPr lang="en-US" sz="3600" dirty="0"/>
            <a:t> refers to a peaceful and composed psychological state</a:t>
          </a:r>
        </a:p>
      </dgm:t>
    </dgm:pt>
    <dgm:pt modelId="{06A9BC8C-A8FB-4372-9243-2843FD95FACB}" type="parTrans" cxnId="{16971A3F-399C-46FB-AB1A-7ECB8017147A}">
      <dgm:prSet/>
      <dgm:spPr/>
      <dgm:t>
        <a:bodyPr/>
        <a:lstStyle/>
        <a:p>
          <a:endParaRPr lang="en-US" sz="2400"/>
        </a:p>
      </dgm:t>
    </dgm:pt>
    <dgm:pt modelId="{F9CEFC3A-99DB-41FD-9F8E-834613CF2548}" type="sibTrans" cxnId="{16971A3F-399C-46FB-AB1A-7ECB8017147A}">
      <dgm:prSet/>
      <dgm:spPr/>
      <dgm:t>
        <a:bodyPr/>
        <a:lstStyle/>
        <a:p>
          <a:endParaRPr lang="en-US" sz="2400"/>
        </a:p>
      </dgm:t>
    </dgm:pt>
    <dgm:pt modelId="{43F85826-67BE-403C-BF8E-7E09A94861A8}">
      <dgm:prSet custT="1"/>
      <dgm:spPr/>
      <dgm:t>
        <a:bodyPr/>
        <a:lstStyle/>
        <a:p>
          <a:r>
            <a:rPr lang="en-US" sz="3600" b="1" dirty="0"/>
            <a:t>Freedom from bias</a:t>
          </a:r>
          <a:r>
            <a:rPr lang="en-US" sz="3600" dirty="0"/>
            <a:t> refers to systematic unfairness perpetrated on individuals or groups, including pre-existing social bias, technical bias, and emergent social bias</a:t>
          </a:r>
        </a:p>
      </dgm:t>
    </dgm:pt>
    <dgm:pt modelId="{37BAD263-1766-44DD-87C3-40CEBBACC761}" type="parTrans" cxnId="{AC41FA22-CBAB-405F-846E-3233DDB8CB00}">
      <dgm:prSet/>
      <dgm:spPr/>
      <dgm:t>
        <a:bodyPr/>
        <a:lstStyle/>
        <a:p>
          <a:endParaRPr lang="en-US" sz="2400"/>
        </a:p>
      </dgm:t>
    </dgm:pt>
    <dgm:pt modelId="{2A160B3A-241B-42EB-8BBD-6C272F889CE9}" type="sibTrans" cxnId="{AC41FA22-CBAB-405F-846E-3233DDB8CB00}">
      <dgm:prSet/>
      <dgm:spPr/>
      <dgm:t>
        <a:bodyPr/>
        <a:lstStyle/>
        <a:p>
          <a:endParaRPr lang="en-US" sz="2400"/>
        </a:p>
      </dgm:t>
    </dgm:pt>
    <dgm:pt modelId="{1B36CFA5-75E5-4B1A-86D9-14B91AD3195D}" type="pres">
      <dgm:prSet presAssocID="{10868B67-EF8E-4515-9688-418DDBB7CB11}" presName="root" presStyleCnt="0">
        <dgm:presLayoutVars>
          <dgm:dir/>
          <dgm:resizeHandles val="exact"/>
        </dgm:presLayoutVars>
      </dgm:prSet>
      <dgm:spPr/>
    </dgm:pt>
    <dgm:pt modelId="{F1203CA6-316E-4816-99C1-E530DB71C7D2}" type="pres">
      <dgm:prSet presAssocID="{10868B67-EF8E-4515-9688-418DDBB7CB11}" presName="container" presStyleCnt="0">
        <dgm:presLayoutVars>
          <dgm:dir/>
          <dgm:resizeHandles val="exact"/>
        </dgm:presLayoutVars>
      </dgm:prSet>
      <dgm:spPr/>
    </dgm:pt>
    <dgm:pt modelId="{269605EE-87CF-4DB8-B1E2-6A4BF576A59F}" type="pres">
      <dgm:prSet presAssocID="{C7957138-2991-4BBB-A91C-02B216AEF5EB}" presName="compNode" presStyleCnt="0"/>
      <dgm:spPr/>
    </dgm:pt>
    <dgm:pt modelId="{5709F65F-58AF-4D8B-BBB0-913B80271908}" type="pres">
      <dgm:prSet presAssocID="{C7957138-2991-4BBB-A91C-02B216AEF5EB}" presName="iconBgRect" presStyleLbl="bgShp" presStyleIdx="0" presStyleCnt="5"/>
      <dgm:spPr/>
    </dgm:pt>
    <dgm:pt modelId="{4582A412-AA6E-4371-8EEA-44B822C714A6}" type="pres">
      <dgm:prSet presAssocID="{C7957138-2991-4BBB-A91C-02B216AEF5E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4314DF45-5746-434A-8DC5-3A0E006CD027}" type="pres">
      <dgm:prSet presAssocID="{C7957138-2991-4BBB-A91C-02B216AEF5EB}" presName="spaceRect" presStyleCnt="0"/>
      <dgm:spPr/>
    </dgm:pt>
    <dgm:pt modelId="{DC9FAFA0-D0CE-4335-A0DA-DC595188CAA9}" type="pres">
      <dgm:prSet presAssocID="{C7957138-2991-4BBB-A91C-02B216AEF5EB}" presName="textRect" presStyleLbl="revTx" presStyleIdx="0" presStyleCnt="5" custScaleX="109730" custScaleY="135893">
        <dgm:presLayoutVars>
          <dgm:chMax val="1"/>
          <dgm:chPref val="1"/>
        </dgm:presLayoutVars>
      </dgm:prSet>
      <dgm:spPr>
        <a:xfrm>
          <a:off x="2528706" y="1280304"/>
          <a:ext cx="4804678" cy="2524353"/>
        </a:xfrm>
        <a:prstGeom prst="rect">
          <a:avLst/>
        </a:prstGeom>
      </dgm:spPr>
    </dgm:pt>
    <dgm:pt modelId="{C8A1710F-A488-40D1-A3FA-2447F3C6A91D}" type="pres">
      <dgm:prSet presAssocID="{DDE05DEE-6805-4FA8-8E90-9CDBA243E381}" presName="sibTrans" presStyleLbl="sibTrans2D1" presStyleIdx="0" presStyleCnt="0"/>
      <dgm:spPr/>
    </dgm:pt>
    <dgm:pt modelId="{EF4B29D2-3D7A-4ACC-96D9-C35E235AAD99}" type="pres">
      <dgm:prSet presAssocID="{208C8034-3921-4801-8762-1016A3B755AB}" presName="compNode" presStyleCnt="0"/>
      <dgm:spPr/>
    </dgm:pt>
    <dgm:pt modelId="{42E34725-773B-4543-A903-07A384C57D29}" type="pres">
      <dgm:prSet presAssocID="{208C8034-3921-4801-8762-1016A3B755AB}" presName="iconBgRect" presStyleLbl="bgShp" presStyleIdx="1" presStyleCnt="5"/>
      <dgm:spPr/>
    </dgm:pt>
    <dgm:pt modelId="{17D5C69F-31C2-44B9-92BB-932F3B108E9B}" type="pres">
      <dgm:prSet presAssocID="{208C8034-3921-4801-8762-1016A3B755A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niversal access"/>
        </a:ext>
      </dgm:extLst>
    </dgm:pt>
    <dgm:pt modelId="{2E05548C-058D-47B8-9911-3EB0A3496E3C}" type="pres">
      <dgm:prSet presAssocID="{208C8034-3921-4801-8762-1016A3B755AB}" presName="spaceRect" presStyleCnt="0"/>
      <dgm:spPr/>
    </dgm:pt>
    <dgm:pt modelId="{BBABFC96-A530-465F-B0B0-60C29DA39E00}" type="pres">
      <dgm:prSet presAssocID="{208C8034-3921-4801-8762-1016A3B755AB}" presName="textRect" presStyleLbl="revTx" presStyleIdx="1" presStyleCnt="5">
        <dgm:presLayoutVars>
          <dgm:chMax val="1"/>
          <dgm:chPref val="1"/>
        </dgm:presLayoutVars>
      </dgm:prSet>
      <dgm:spPr/>
    </dgm:pt>
    <dgm:pt modelId="{4931F0F3-637B-48DA-994D-C34DEC296BA8}" type="pres">
      <dgm:prSet presAssocID="{300F0B01-C25F-4F7A-BFB7-733BA0FBE3FA}" presName="sibTrans" presStyleLbl="sibTrans2D1" presStyleIdx="0" presStyleCnt="0"/>
      <dgm:spPr/>
    </dgm:pt>
    <dgm:pt modelId="{801E0D47-5F3D-4728-AADE-9D3D0DD8A38E}" type="pres">
      <dgm:prSet presAssocID="{75DE0135-7758-4211-869A-BC55E21FD109}" presName="compNode" presStyleCnt="0"/>
      <dgm:spPr/>
    </dgm:pt>
    <dgm:pt modelId="{839D8754-07FE-4890-B551-84273B36B2A6}" type="pres">
      <dgm:prSet presAssocID="{75DE0135-7758-4211-869A-BC55E21FD109}" presName="iconBgRect" presStyleLbl="bgShp" presStyleIdx="2" presStyleCnt="5"/>
      <dgm:spPr/>
    </dgm:pt>
    <dgm:pt modelId="{7AC0F32C-3E15-488C-A552-DC6B2E98E0A3}" type="pres">
      <dgm:prSet presAssocID="{75DE0135-7758-4211-869A-BC55E21FD10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a:ext>
      </dgm:extLst>
    </dgm:pt>
    <dgm:pt modelId="{DBF0358A-3A96-4718-991A-9A8C05DCC3A1}" type="pres">
      <dgm:prSet presAssocID="{75DE0135-7758-4211-869A-BC55E21FD109}" presName="spaceRect" presStyleCnt="0"/>
      <dgm:spPr/>
    </dgm:pt>
    <dgm:pt modelId="{54BD37B7-B095-4565-BD76-317692E88CDF}" type="pres">
      <dgm:prSet presAssocID="{75DE0135-7758-4211-869A-BC55E21FD109}" presName="textRect" presStyleLbl="revTx" presStyleIdx="2" presStyleCnt="5">
        <dgm:presLayoutVars>
          <dgm:chMax val="1"/>
          <dgm:chPref val="1"/>
        </dgm:presLayoutVars>
      </dgm:prSet>
      <dgm:spPr/>
    </dgm:pt>
    <dgm:pt modelId="{18AC304D-8630-4714-82EB-DE83C6511DD9}" type="pres">
      <dgm:prSet presAssocID="{8BA5D96C-C32C-497A-A9B6-7C9C934A8B6A}" presName="sibTrans" presStyleLbl="sibTrans2D1" presStyleIdx="0" presStyleCnt="0"/>
      <dgm:spPr/>
    </dgm:pt>
    <dgm:pt modelId="{AB2D5BD0-05BD-40F9-B03A-88FF364F4CBE}" type="pres">
      <dgm:prSet presAssocID="{1E26D39F-F988-4732-95AB-46030CEE0A38}" presName="compNode" presStyleCnt="0"/>
      <dgm:spPr/>
    </dgm:pt>
    <dgm:pt modelId="{0CD5CA4E-2570-4DB1-B526-54F1673E22F3}" type="pres">
      <dgm:prSet presAssocID="{1E26D39F-F988-4732-95AB-46030CEE0A38}" presName="iconBgRect" presStyleLbl="bgShp" presStyleIdx="3" presStyleCnt="5"/>
      <dgm:spPr/>
    </dgm:pt>
    <dgm:pt modelId="{4632FC7F-8A2B-42A5-AD6B-0D69EBBF12CE}" type="pres">
      <dgm:prSet presAssocID="{1E26D39F-F988-4732-95AB-46030CEE0A3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BBC897F2-8380-4221-995A-6ABA078E5BF9}" type="pres">
      <dgm:prSet presAssocID="{1E26D39F-F988-4732-95AB-46030CEE0A38}" presName="spaceRect" presStyleCnt="0"/>
      <dgm:spPr/>
    </dgm:pt>
    <dgm:pt modelId="{271D184A-B205-4238-A694-E8B8D816E102}" type="pres">
      <dgm:prSet presAssocID="{1E26D39F-F988-4732-95AB-46030CEE0A38}" presName="textRect" presStyleLbl="revTx" presStyleIdx="3" presStyleCnt="5">
        <dgm:presLayoutVars>
          <dgm:chMax val="1"/>
          <dgm:chPref val="1"/>
        </dgm:presLayoutVars>
      </dgm:prSet>
      <dgm:spPr/>
    </dgm:pt>
    <dgm:pt modelId="{99CA1EDC-EF6C-438B-A691-91E97F56421E}" type="pres">
      <dgm:prSet presAssocID="{F9CEFC3A-99DB-41FD-9F8E-834613CF2548}" presName="sibTrans" presStyleLbl="sibTrans2D1" presStyleIdx="0" presStyleCnt="0"/>
      <dgm:spPr/>
    </dgm:pt>
    <dgm:pt modelId="{310CB063-E193-4375-8E15-454793594410}" type="pres">
      <dgm:prSet presAssocID="{43F85826-67BE-403C-BF8E-7E09A94861A8}" presName="compNode" presStyleCnt="0"/>
      <dgm:spPr/>
    </dgm:pt>
    <dgm:pt modelId="{36A2027B-5F9E-4987-A111-A632F8B433B8}" type="pres">
      <dgm:prSet presAssocID="{43F85826-67BE-403C-BF8E-7E09A94861A8}" presName="iconBgRect" presStyleLbl="bgShp" presStyleIdx="4" presStyleCnt="5"/>
      <dgm:spPr/>
    </dgm:pt>
    <dgm:pt modelId="{8E3252DB-307D-4B12-B4FF-36639182824D}" type="pres">
      <dgm:prSet presAssocID="{43F85826-67BE-403C-BF8E-7E09A94861A8}"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cales of justice"/>
        </a:ext>
      </dgm:extLst>
    </dgm:pt>
    <dgm:pt modelId="{F2230258-D781-460A-B1F9-62ACCD7AB8A6}" type="pres">
      <dgm:prSet presAssocID="{43F85826-67BE-403C-BF8E-7E09A94861A8}" presName="spaceRect" presStyleCnt="0"/>
      <dgm:spPr/>
    </dgm:pt>
    <dgm:pt modelId="{352697AF-7B8D-4944-B722-683629FDADAA}" type="pres">
      <dgm:prSet presAssocID="{43F85826-67BE-403C-BF8E-7E09A94861A8}" presName="textRect" presStyleLbl="revTx" presStyleIdx="4" presStyleCnt="5">
        <dgm:presLayoutVars>
          <dgm:chMax val="1"/>
          <dgm:chPref val="1"/>
        </dgm:presLayoutVars>
      </dgm:prSet>
      <dgm:spPr/>
    </dgm:pt>
  </dgm:ptLst>
  <dgm:cxnLst>
    <dgm:cxn modelId="{F1B91B09-1E2B-4B5B-A194-DAF666964084}" type="presOf" srcId="{43F85826-67BE-403C-BF8E-7E09A94861A8}" destId="{352697AF-7B8D-4944-B722-683629FDADAA}" srcOrd="0" destOrd="0" presId="urn:microsoft.com/office/officeart/2018/2/layout/IconCircleList"/>
    <dgm:cxn modelId="{14C02D09-278D-4DE6-A98F-71A72AA3927C}" type="presOf" srcId="{C7957138-2991-4BBB-A91C-02B216AEF5EB}" destId="{DC9FAFA0-D0CE-4335-A0DA-DC595188CAA9}" srcOrd="0" destOrd="0" presId="urn:microsoft.com/office/officeart/2018/2/layout/IconCircleList"/>
    <dgm:cxn modelId="{0C3BBD18-5974-4678-B2DB-57917ABD1944}" type="presOf" srcId="{1E26D39F-F988-4732-95AB-46030CEE0A38}" destId="{271D184A-B205-4238-A694-E8B8D816E102}" srcOrd="0" destOrd="0" presId="urn:microsoft.com/office/officeart/2018/2/layout/IconCircleList"/>
    <dgm:cxn modelId="{AC41FA22-CBAB-405F-846E-3233DDB8CB00}" srcId="{10868B67-EF8E-4515-9688-418DDBB7CB11}" destId="{43F85826-67BE-403C-BF8E-7E09A94861A8}" srcOrd="4" destOrd="0" parTransId="{37BAD263-1766-44DD-87C3-40CEBBACC761}" sibTransId="{2A160B3A-241B-42EB-8BBD-6C272F889CE9}"/>
    <dgm:cxn modelId="{BEF8DA30-0345-4265-A859-014F8B560BDD}" type="presOf" srcId="{300F0B01-C25F-4F7A-BFB7-733BA0FBE3FA}" destId="{4931F0F3-637B-48DA-994D-C34DEC296BA8}" srcOrd="0" destOrd="0" presId="urn:microsoft.com/office/officeart/2018/2/layout/IconCircleList"/>
    <dgm:cxn modelId="{9CDCCA39-64D1-49FD-B924-FF174949460A}" srcId="{10868B67-EF8E-4515-9688-418DDBB7CB11}" destId="{75DE0135-7758-4211-869A-BC55E21FD109}" srcOrd="2" destOrd="0" parTransId="{B9ABE41B-C603-441C-A1B8-8016A5190AF9}" sibTransId="{8BA5D96C-C32C-497A-A9B6-7C9C934A8B6A}"/>
    <dgm:cxn modelId="{16971A3F-399C-46FB-AB1A-7ECB8017147A}" srcId="{10868B67-EF8E-4515-9688-418DDBB7CB11}" destId="{1E26D39F-F988-4732-95AB-46030CEE0A38}" srcOrd="3" destOrd="0" parTransId="{06A9BC8C-A8FB-4372-9243-2843FD95FACB}" sibTransId="{F9CEFC3A-99DB-41FD-9F8E-834613CF2548}"/>
    <dgm:cxn modelId="{A8686140-FFBB-48FE-B1D8-81E571E50BAF}" srcId="{10868B67-EF8E-4515-9688-418DDBB7CB11}" destId="{208C8034-3921-4801-8762-1016A3B755AB}" srcOrd="1" destOrd="0" parTransId="{CEDD739E-E68C-41B5-9F37-44D8E1A201CE}" sibTransId="{300F0B01-C25F-4F7A-BFB7-733BA0FBE3FA}"/>
    <dgm:cxn modelId="{C2D8465C-CBB6-473E-921D-98F75C3EE802}" type="presOf" srcId="{8BA5D96C-C32C-497A-A9B6-7C9C934A8B6A}" destId="{18AC304D-8630-4714-82EB-DE83C6511DD9}" srcOrd="0" destOrd="0" presId="urn:microsoft.com/office/officeart/2018/2/layout/IconCircleList"/>
    <dgm:cxn modelId="{D38A7B44-209C-46A5-A74D-24392CCEE504}" type="presOf" srcId="{75DE0135-7758-4211-869A-BC55E21FD109}" destId="{54BD37B7-B095-4565-BD76-317692E88CDF}" srcOrd="0" destOrd="0" presId="urn:microsoft.com/office/officeart/2018/2/layout/IconCircleList"/>
    <dgm:cxn modelId="{F72E024C-C0EF-40D8-AB6D-8A6666F502D9}" type="presOf" srcId="{DDE05DEE-6805-4FA8-8E90-9CDBA243E381}" destId="{C8A1710F-A488-40D1-A3FA-2447F3C6A91D}" srcOrd="0" destOrd="0" presId="urn:microsoft.com/office/officeart/2018/2/layout/IconCircleList"/>
    <dgm:cxn modelId="{5FBFDB81-06B2-4A63-AEBA-BC8FF10F8B0F}" type="presOf" srcId="{10868B67-EF8E-4515-9688-418DDBB7CB11}" destId="{1B36CFA5-75E5-4B1A-86D9-14B91AD3195D}" srcOrd="0" destOrd="0" presId="urn:microsoft.com/office/officeart/2018/2/layout/IconCircleList"/>
    <dgm:cxn modelId="{395DF6B0-ACD6-413B-AA98-C9515C71DAC6}" type="presOf" srcId="{F9CEFC3A-99DB-41FD-9F8E-834613CF2548}" destId="{99CA1EDC-EF6C-438B-A691-91E97F56421E}" srcOrd="0" destOrd="0" presId="urn:microsoft.com/office/officeart/2018/2/layout/IconCircleList"/>
    <dgm:cxn modelId="{68D6A2E0-287D-4B26-9D1E-0B63ABBFD055}" type="presOf" srcId="{208C8034-3921-4801-8762-1016A3B755AB}" destId="{BBABFC96-A530-465F-B0B0-60C29DA39E00}" srcOrd="0" destOrd="0" presId="urn:microsoft.com/office/officeart/2018/2/layout/IconCircleList"/>
    <dgm:cxn modelId="{DF2592F8-D998-4BCF-B112-64FFDDE1FCAC}" srcId="{10868B67-EF8E-4515-9688-418DDBB7CB11}" destId="{C7957138-2991-4BBB-A91C-02B216AEF5EB}" srcOrd="0" destOrd="0" parTransId="{A92A8AA3-F92B-488B-9C64-375A79C193B0}" sibTransId="{DDE05DEE-6805-4FA8-8E90-9CDBA243E381}"/>
    <dgm:cxn modelId="{09126C96-8181-4D96-9FC9-6ECF1E4961E3}" type="presParOf" srcId="{1B36CFA5-75E5-4B1A-86D9-14B91AD3195D}" destId="{F1203CA6-316E-4816-99C1-E530DB71C7D2}" srcOrd="0" destOrd="0" presId="urn:microsoft.com/office/officeart/2018/2/layout/IconCircleList"/>
    <dgm:cxn modelId="{C06AF751-E666-4926-9114-0875B8895FE6}" type="presParOf" srcId="{F1203CA6-316E-4816-99C1-E530DB71C7D2}" destId="{269605EE-87CF-4DB8-B1E2-6A4BF576A59F}" srcOrd="0" destOrd="0" presId="urn:microsoft.com/office/officeart/2018/2/layout/IconCircleList"/>
    <dgm:cxn modelId="{BC9E6EF3-D03A-499E-A534-1D5708FA8538}" type="presParOf" srcId="{269605EE-87CF-4DB8-B1E2-6A4BF576A59F}" destId="{5709F65F-58AF-4D8B-BBB0-913B80271908}" srcOrd="0" destOrd="0" presId="urn:microsoft.com/office/officeart/2018/2/layout/IconCircleList"/>
    <dgm:cxn modelId="{0D9E67F1-8F08-42B0-9901-B1839DF1D6A0}" type="presParOf" srcId="{269605EE-87CF-4DB8-B1E2-6A4BF576A59F}" destId="{4582A412-AA6E-4371-8EEA-44B822C714A6}" srcOrd="1" destOrd="0" presId="urn:microsoft.com/office/officeart/2018/2/layout/IconCircleList"/>
    <dgm:cxn modelId="{4C909825-40A7-4E4D-9A3E-9EA724C4602A}" type="presParOf" srcId="{269605EE-87CF-4DB8-B1E2-6A4BF576A59F}" destId="{4314DF45-5746-434A-8DC5-3A0E006CD027}" srcOrd="2" destOrd="0" presId="urn:microsoft.com/office/officeart/2018/2/layout/IconCircleList"/>
    <dgm:cxn modelId="{AEAEFD12-01C5-4B76-8BDC-8AC506A84DD7}" type="presParOf" srcId="{269605EE-87CF-4DB8-B1E2-6A4BF576A59F}" destId="{DC9FAFA0-D0CE-4335-A0DA-DC595188CAA9}" srcOrd="3" destOrd="0" presId="urn:microsoft.com/office/officeart/2018/2/layout/IconCircleList"/>
    <dgm:cxn modelId="{BDD45ED8-904D-4596-AA68-60AE423EC6AC}" type="presParOf" srcId="{F1203CA6-316E-4816-99C1-E530DB71C7D2}" destId="{C8A1710F-A488-40D1-A3FA-2447F3C6A91D}" srcOrd="1" destOrd="0" presId="urn:microsoft.com/office/officeart/2018/2/layout/IconCircleList"/>
    <dgm:cxn modelId="{E13CEA85-D6A9-46DC-9DD2-B58CD53FE14F}" type="presParOf" srcId="{F1203CA6-316E-4816-99C1-E530DB71C7D2}" destId="{EF4B29D2-3D7A-4ACC-96D9-C35E235AAD99}" srcOrd="2" destOrd="0" presId="urn:microsoft.com/office/officeart/2018/2/layout/IconCircleList"/>
    <dgm:cxn modelId="{C1977F5C-64A4-4E78-BE91-76275C8D42CC}" type="presParOf" srcId="{EF4B29D2-3D7A-4ACC-96D9-C35E235AAD99}" destId="{42E34725-773B-4543-A903-07A384C57D29}" srcOrd="0" destOrd="0" presId="urn:microsoft.com/office/officeart/2018/2/layout/IconCircleList"/>
    <dgm:cxn modelId="{D724A47A-37D5-459B-9D36-70605C72FDA2}" type="presParOf" srcId="{EF4B29D2-3D7A-4ACC-96D9-C35E235AAD99}" destId="{17D5C69F-31C2-44B9-92BB-932F3B108E9B}" srcOrd="1" destOrd="0" presId="urn:microsoft.com/office/officeart/2018/2/layout/IconCircleList"/>
    <dgm:cxn modelId="{F5FB3A84-3F30-4B1C-9BC0-8F655E8CC319}" type="presParOf" srcId="{EF4B29D2-3D7A-4ACC-96D9-C35E235AAD99}" destId="{2E05548C-058D-47B8-9911-3EB0A3496E3C}" srcOrd="2" destOrd="0" presId="urn:microsoft.com/office/officeart/2018/2/layout/IconCircleList"/>
    <dgm:cxn modelId="{57FCA61B-BFC3-42F5-8AE0-4C4FDFD3C4FD}" type="presParOf" srcId="{EF4B29D2-3D7A-4ACC-96D9-C35E235AAD99}" destId="{BBABFC96-A530-465F-B0B0-60C29DA39E00}" srcOrd="3" destOrd="0" presId="urn:microsoft.com/office/officeart/2018/2/layout/IconCircleList"/>
    <dgm:cxn modelId="{ED5F3761-C643-46EA-9DAB-C2C4BA44C5B8}" type="presParOf" srcId="{F1203CA6-316E-4816-99C1-E530DB71C7D2}" destId="{4931F0F3-637B-48DA-994D-C34DEC296BA8}" srcOrd="3" destOrd="0" presId="urn:microsoft.com/office/officeart/2018/2/layout/IconCircleList"/>
    <dgm:cxn modelId="{0D7BF4AB-8C19-4CE6-99CF-528E97D0739C}" type="presParOf" srcId="{F1203CA6-316E-4816-99C1-E530DB71C7D2}" destId="{801E0D47-5F3D-4728-AADE-9D3D0DD8A38E}" srcOrd="4" destOrd="0" presId="urn:microsoft.com/office/officeart/2018/2/layout/IconCircleList"/>
    <dgm:cxn modelId="{F2DC2360-D8E9-4AEA-B663-198C3AEF0082}" type="presParOf" srcId="{801E0D47-5F3D-4728-AADE-9D3D0DD8A38E}" destId="{839D8754-07FE-4890-B551-84273B36B2A6}" srcOrd="0" destOrd="0" presId="urn:microsoft.com/office/officeart/2018/2/layout/IconCircleList"/>
    <dgm:cxn modelId="{F78F7000-F146-4BD8-82B0-2E6FEB3FC022}" type="presParOf" srcId="{801E0D47-5F3D-4728-AADE-9D3D0DD8A38E}" destId="{7AC0F32C-3E15-488C-A552-DC6B2E98E0A3}" srcOrd="1" destOrd="0" presId="urn:microsoft.com/office/officeart/2018/2/layout/IconCircleList"/>
    <dgm:cxn modelId="{9FBDBA99-5048-4222-8FAB-A5298F349D19}" type="presParOf" srcId="{801E0D47-5F3D-4728-AADE-9D3D0DD8A38E}" destId="{DBF0358A-3A96-4718-991A-9A8C05DCC3A1}" srcOrd="2" destOrd="0" presId="urn:microsoft.com/office/officeart/2018/2/layout/IconCircleList"/>
    <dgm:cxn modelId="{81F3021D-F864-4941-9BD5-E73E2A09433E}" type="presParOf" srcId="{801E0D47-5F3D-4728-AADE-9D3D0DD8A38E}" destId="{54BD37B7-B095-4565-BD76-317692E88CDF}" srcOrd="3" destOrd="0" presId="urn:microsoft.com/office/officeart/2018/2/layout/IconCircleList"/>
    <dgm:cxn modelId="{575484D8-15D6-46FA-AE94-8EBE0D34820E}" type="presParOf" srcId="{F1203CA6-316E-4816-99C1-E530DB71C7D2}" destId="{18AC304D-8630-4714-82EB-DE83C6511DD9}" srcOrd="5" destOrd="0" presId="urn:microsoft.com/office/officeart/2018/2/layout/IconCircleList"/>
    <dgm:cxn modelId="{D924DA6E-FB35-4F74-B6BB-9545257716E9}" type="presParOf" srcId="{F1203CA6-316E-4816-99C1-E530DB71C7D2}" destId="{AB2D5BD0-05BD-40F9-B03A-88FF364F4CBE}" srcOrd="6" destOrd="0" presId="urn:microsoft.com/office/officeart/2018/2/layout/IconCircleList"/>
    <dgm:cxn modelId="{5FF10D6A-20E3-4B1E-BFEE-065723FEFA31}" type="presParOf" srcId="{AB2D5BD0-05BD-40F9-B03A-88FF364F4CBE}" destId="{0CD5CA4E-2570-4DB1-B526-54F1673E22F3}" srcOrd="0" destOrd="0" presId="urn:microsoft.com/office/officeart/2018/2/layout/IconCircleList"/>
    <dgm:cxn modelId="{EA011032-3977-45D5-84C7-4B3D357A9749}" type="presParOf" srcId="{AB2D5BD0-05BD-40F9-B03A-88FF364F4CBE}" destId="{4632FC7F-8A2B-42A5-AD6B-0D69EBBF12CE}" srcOrd="1" destOrd="0" presId="urn:microsoft.com/office/officeart/2018/2/layout/IconCircleList"/>
    <dgm:cxn modelId="{E03A53A6-1D2B-4F95-9AFE-3FA959FC7F33}" type="presParOf" srcId="{AB2D5BD0-05BD-40F9-B03A-88FF364F4CBE}" destId="{BBC897F2-8380-4221-995A-6ABA078E5BF9}" srcOrd="2" destOrd="0" presId="urn:microsoft.com/office/officeart/2018/2/layout/IconCircleList"/>
    <dgm:cxn modelId="{17D15095-F95D-47E4-B82D-1E1DE74217FD}" type="presParOf" srcId="{AB2D5BD0-05BD-40F9-B03A-88FF364F4CBE}" destId="{271D184A-B205-4238-A694-E8B8D816E102}" srcOrd="3" destOrd="0" presId="urn:microsoft.com/office/officeart/2018/2/layout/IconCircleList"/>
    <dgm:cxn modelId="{6BEC8341-F183-4A91-BB43-BE26BFF32AC2}" type="presParOf" srcId="{F1203CA6-316E-4816-99C1-E530DB71C7D2}" destId="{99CA1EDC-EF6C-438B-A691-91E97F56421E}" srcOrd="7" destOrd="0" presId="urn:microsoft.com/office/officeart/2018/2/layout/IconCircleList"/>
    <dgm:cxn modelId="{4400E61B-A492-464F-88D9-E7B78A412EB5}" type="presParOf" srcId="{F1203CA6-316E-4816-99C1-E530DB71C7D2}" destId="{310CB063-E193-4375-8E15-454793594410}" srcOrd="8" destOrd="0" presId="urn:microsoft.com/office/officeart/2018/2/layout/IconCircleList"/>
    <dgm:cxn modelId="{8EAAA1A2-1F78-4BD0-B51B-1D918D121B1A}" type="presParOf" srcId="{310CB063-E193-4375-8E15-454793594410}" destId="{36A2027B-5F9E-4987-A111-A632F8B433B8}" srcOrd="0" destOrd="0" presId="urn:microsoft.com/office/officeart/2018/2/layout/IconCircleList"/>
    <dgm:cxn modelId="{C147070B-30C9-4B48-A14C-A55953C6C9B3}" type="presParOf" srcId="{310CB063-E193-4375-8E15-454793594410}" destId="{8E3252DB-307D-4B12-B4FF-36639182824D}" srcOrd="1" destOrd="0" presId="urn:microsoft.com/office/officeart/2018/2/layout/IconCircleList"/>
    <dgm:cxn modelId="{3343FCDF-9CFB-4DC1-9272-B46D223C2398}" type="presParOf" srcId="{310CB063-E193-4375-8E15-454793594410}" destId="{F2230258-D781-460A-B1F9-62ACCD7AB8A6}" srcOrd="2" destOrd="0" presId="urn:microsoft.com/office/officeart/2018/2/layout/IconCircleList"/>
    <dgm:cxn modelId="{A2BCB87D-BFAF-47C0-A97D-7F168B09AF4E}" type="presParOf" srcId="{310CB063-E193-4375-8E15-454793594410}" destId="{352697AF-7B8D-4944-B722-683629FDADA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0C6B1A-99CF-4423-86C7-27871BF816C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CA01216-BA19-493B-8C71-9850350F1B95}">
      <dgm:prSet custT="1"/>
      <dgm:spPr/>
      <dgm:t>
        <a:bodyPr/>
        <a:lstStyle/>
        <a:p>
          <a:r>
            <a:rPr lang="en-US" sz="3600" b="1" dirty="0"/>
            <a:t>Ownership and property</a:t>
          </a:r>
          <a:r>
            <a:rPr lang="en-US" sz="3600" dirty="0"/>
            <a:t> refers to a right to possess an object (or information), use it, manage it, derive income from it, and bequeath it</a:t>
          </a:r>
        </a:p>
      </dgm:t>
    </dgm:pt>
    <dgm:pt modelId="{68EBC77E-BB36-4679-8AD4-ABBE5BD729B4}" type="parTrans" cxnId="{3A9D1958-CF01-48BA-AEC8-636D0F2FCE88}">
      <dgm:prSet/>
      <dgm:spPr/>
      <dgm:t>
        <a:bodyPr/>
        <a:lstStyle/>
        <a:p>
          <a:endParaRPr lang="en-US"/>
        </a:p>
      </dgm:t>
    </dgm:pt>
    <dgm:pt modelId="{1736FC41-6547-4A48-B0E7-752B38696BFD}" type="sibTrans" cxnId="{3A9D1958-CF01-48BA-AEC8-636D0F2FCE88}">
      <dgm:prSet/>
      <dgm:spPr/>
      <dgm:t>
        <a:bodyPr/>
        <a:lstStyle/>
        <a:p>
          <a:endParaRPr lang="en-US"/>
        </a:p>
      </dgm:t>
    </dgm:pt>
    <dgm:pt modelId="{4C3A50D1-739F-4FF8-86CF-EF59C3DFB5F2}">
      <dgm:prSet custT="1"/>
      <dgm:spPr/>
      <dgm:t>
        <a:bodyPr/>
        <a:lstStyle/>
        <a:p>
          <a:r>
            <a:rPr lang="en-US" sz="3600" b="1" dirty="0"/>
            <a:t>Privacy</a:t>
          </a:r>
          <a:r>
            <a:rPr lang="en-US" sz="3600" dirty="0"/>
            <a:t> refers to a claim, an entitlement, or a right of an individual to determine what information about himself or herself can be communicated to others</a:t>
          </a:r>
        </a:p>
      </dgm:t>
    </dgm:pt>
    <dgm:pt modelId="{329CD3F6-A63B-48CF-B675-40A22A053DE4}" type="parTrans" cxnId="{12AA0017-F8BD-4D9E-81E2-E96486F86771}">
      <dgm:prSet/>
      <dgm:spPr/>
      <dgm:t>
        <a:bodyPr/>
        <a:lstStyle/>
        <a:p>
          <a:endParaRPr lang="en-US"/>
        </a:p>
      </dgm:t>
    </dgm:pt>
    <dgm:pt modelId="{E1A0C14F-54F2-41CC-B98B-6C911BFCAC66}" type="sibTrans" cxnId="{12AA0017-F8BD-4D9E-81E2-E96486F86771}">
      <dgm:prSet/>
      <dgm:spPr/>
      <dgm:t>
        <a:bodyPr/>
        <a:lstStyle/>
        <a:p>
          <a:endParaRPr lang="en-US"/>
        </a:p>
      </dgm:t>
    </dgm:pt>
    <dgm:pt modelId="{C8157D64-1C04-4EEB-9302-F8ABD9612345}">
      <dgm:prSet custT="1"/>
      <dgm:spPr/>
      <dgm:t>
        <a:bodyPr/>
        <a:lstStyle/>
        <a:p>
          <a:r>
            <a:rPr lang="en-US" sz="3600" b="1" dirty="0"/>
            <a:t>Trust</a:t>
          </a:r>
          <a:r>
            <a:rPr lang="en-US" sz="3600" dirty="0"/>
            <a:t> refers to expectations that exist between people who can experience good will, extend good will toward others, feel vulnerable, and experience betrayal</a:t>
          </a:r>
        </a:p>
      </dgm:t>
    </dgm:pt>
    <dgm:pt modelId="{097A830F-314F-4D5E-9C9A-E5229D1A3C3C}" type="parTrans" cxnId="{7EFE9D6A-4044-4BD6-A65F-9A56885EB31B}">
      <dgm:prSet/>
      <dgm:spPr/>
      <dgm:t>
        <a:bodyPr/>
        <a:lstStyle/>
        <a:p>
          <a:endParaRPr lang="en-US"/>
        </a:p>
      </dgm:t>
    </dgm:pt>
    <dgm:pt modelId="{7DB695B9-8F94-4049-8654-B4A9706719A2}" type="sibTrans" cxnId="{7EFE9D6A-4044-4BD6-A65F-9A56885EB31B}">
      <dgm:prSet/>
      <dgm:spPr/>
      <dgm:t>
        <a:bodyPr/>
        <a:lstStyle/>
        <a:p>
          <a:endParaRPr lang="en-US"/>
        </a:p>
      </dgm:t>
    </dgm:pt>
    <dgm:pt modelId="{F5BBA6BC-78AA-4DB6-8755-EAB69EE90615}">
      <dgm:prSet custT="1"/>
      <dgm:spPr/>
      <dgm:t>
        <a:bodyPr/>
        <a:lstStyle/>
        <a:p>
          <a:r>
            <a:rPr lang="en-US" sz="3600" b="1" dirty="0"/>
            <a:t>Accountability</a:t>
          </a:r>
          <a:r>
            <a:rPr lang="en-US" sz="3600" dirty="0"/>
            <a:t> refers to the properties that ensures that the actions of a person, people, or institution may be traced uniquely to the person, people, or institution</a:t>
          </a:r>
        </a:p>
      </dgm:t>
    </dgm:pt>
    <dgm:pt modelId="{D31972DB-6A25-431A-BE15-6F1B5C6F4BC0}" type="parTrans" cxnId="{6852431F-D8B6-47BB-B90C-1791DBC24479}">
      <dgm:prSet/>
      <dgm:spPr/>
      <dgm:t>
        <a:bodyPr/>
        <a:lstStyle/>
        <a:p>
          <a:endParaRPr lang="en-US"/>
        </a:p>
      </dgm:t>
    </dgm:pt>
    <dgm:pt modelId="{EF66D9A1-B527-4B1D-9F6C-8D55DB9975C3}" type="sibTrans" cxnId="{6852431F-D8B6-47BB-B90C-1791DBC24479}">
      <dgm:prSet/>
      <dgm:spPr/>
      <dgm:t>
        <a:bodyPr/>
        <a:lstStyle/>
        <a:p>
          <a:endParaRPr lang="en-US"/>
        </a:p>
      </dgm:t>
    </dgm:pt>
    <dgm:pt modelId="{75168F9B-00C2-4590-86A6-90917FE35175}" type="pres">
      <dgm:prSet presAssocID="{B20C6B1A-99CF-4423-86C7-27871BF816C9}" presName="root" presStyleCnt="0">
        <dgm:presLayoutVars>
          <dgm:dir/>
          <dgm:resizeHandles val="exact"/>
        </dgm:presLayoutVars>
      </dgm:prSet>
      <dgm:spPr/>
    </dgm:pt>
    <dgm:pt modelId="{60B8FF69-6F14-4E0C-91E4-9A54BA0789DD}" type="pres">
      <dgm:prSet presAssocID="{B20C6B1A-99CF-4423-86C7-27871BF816C9}" presName="container" presStyleCnt="0">
        <dgm:presLayoutVars>
          <dgm:dir/>
          <dgm:resizeHandles val="exact"/>
        </dgm:presLayoutVars>
      </dgm:prSet>
      <dgm:spPr/>
    </dgm:pt>
    <dgm:pt modelId="{D9950571-6A10-4F97-8F03-DF1836324824}" type="pres">
      <dgm:prSet presAssocID="{6CA01216-BA19-493B-8C71-9850350F1B95}" presName="compNode" presStyleCnt="0"/>
      <dgm:spPr/>
    </dgm:pt>
    <dgm:pt modelId="{38769C9C-A8E3-4F16-B637-A7F21371CAB2}" type="pres">
      <dgm:prSet presAssocID="{6CA01216-BA19-493B-8C71-9850350F1B95}" presName="iconBgRect" presStyleLbl="bgShp" presStyleIdx="0" presStyleCnt="4"/>
      <dgm:spPr/>
    </dgm:pt>
    <dgm:pt modelId="{3E145583-9E05-4CAE-BC64-F2B632EBD028}" type="pres">
      <dgm:prSet presAssocID="{6CA01216-BA19-493B-8C71-9850350F1B9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llar"/>
        </a:ext>
      </dgm:extLst>
    </dgm:pt>
    <dgm:pt modelId="{BEA547EC-91A8-45F5-ABFD-03453E8FDDEC}" type="pres">
      <dgm:prSet presAssocID="{6CA01216-BA19-493B-8C71-9850350F1B95}" presName="spaceRect" presStyleCnt="0"/>
      <dgm:spPr/>
    </dgm:pt>
    <dgm:pt modelId="{C2595B3D-8055-4074-9D4C-50E16B8DC0FC}" type="pres">
      <dgm:prSet presAssocID="{6CA01216-BA19-493B-8C71-9850350F1B95}" presName="textRect" presStyleLbl="revTx" presStyleIdx="0" presStyleCnt="4">
        <dgm:presLayoutVars>
          <dgm:chMax val="1"/>
          <dgm:chPref val="1"/>
        </dgm:presLayoutVars>
      </dgm:prSet>
      <dgm:spPr/>
    </dgm:pt>
    <dgm:pt modelId="{96A17255-52AA-46D2-A8B7-36BCBAA8EAE8}" type="pres">
      <dgm:prSet presAssocID="{1736FC41-6547-4A48-B0E7-752B38696BFD}" presName="sibTrans" presStyleLbl="sibTrans2D1" presStyleIdx="0" presStyleCnt="0"/>
      <dgm:spPr/>
    </dgm:pt>
    <dgm:pt modelId="{959B3E33-2C42-41DE-A705-806A61DF63FF}" type="pres">
      <dgm:prSet presAssocID="{4C3A50D1-739F-4FF8-86CF-EF59C3DFB5F2}" presName="compNode" presStyleCnt="0"/>
      <dgm:spPr/>
    </dgm:pt>
    <dgm:pt modelId="{C7A01C55-6087-49A0-AEFF-4B6C1FC3C2BA}" type="pres">
      <dgm:prSet presAssocID="{4C3A50D1-739F-4FF8-86CF-EF59C3DFB5F2}" presName="iconBgRect" presStyleLbl="bgShp" presStyleIdx="1" presStyleCnt="4"/>
      <dgm:spPr/>
    </dgm:pt>
    <dgm:pt modelId="{40975FC3-26A0-41B0-9C03-739E862B1299}" type="pres">
      <dgm:prSet presAssocID="{4C3A50D1-739F-4FF8-86CF-EF59C3DFB5F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ingerprint"/>
        </a:ext>
      </dgm:extLst>
    </dgm:pt>
    <dgm:pt modelId="{FD8A263C-803E-4BFB-A906-69381BC7E050}" type="pres">
      <dgm:prSet presAssocID="{4C3A50D1-739F-4FF8-86CF-EF59C3DFB5F2}" presName="spaceRect" presStyleCnt="0"/>
      <dgm:spPr/>
    </dgm:pt>
    <dgm:pt modelId="{17199E5E-E20A-4D7B-91BD-DB62D0A8F84F}" type="pres">
      <dgm:prSet presAssocID="{4C3A50D1-739F-4FF8-86CF-EF59C3DFB5F2}" presName="textRect" presStyleLbl="revTx" presStyleIdx="1" presStyleCnt="4">
        <dgm:presLayoutVars>
          <dgm:chMax val="1"/>
          <dgm:chPref val="1"/>
        </dgm:presLayoutVars>
      </dgm:prSet>
      <dgm:spPr/>
    </dgm:pt>
    <dgm:pt modelId="{7EA2459C-2DF1-4AE7-885A-4F8443D9971B}" type="pres">
      <dgm:prSet presAssocID="{E1A0C14F-54F2-41CC-B98B-6C911BFCAC66}" presName="sibTrans" presStyleLbl="sibTrans2D1" presStyleIdx="0" presStyleCnt="0"/>
      <dgm:spPr/>
    </dgm:pt>
    <dgm:pt modelId="{71528C1D-986F-47DF-8FEE-E1A239ECFAC2}" type="pres">
      <dgm:prSet presAssocID="{C8157D64-1C04-4EEB-9302-F8ABD9612345}" presName="compNode" presStyleCnt="0"/>
      <dgm:spPr/>
    </dgm:pt>
    <dgm:pt modelId="{28708D41-2E2E-44FC-814C-6F74FFE7EF5E}" type="pres">
      <dgm:prSet presAssocID="{C8157D64-1C04-4EEB-9302-F8ABD9612345}" presName="iconBgRect" presStyleLbl="bgShp" presStyleIdx="2" presStyleCnt="4"/>
      <dgm:spPr/>
    </dgm:pt>
    <dgm:pt modelId="{B7CB1632-3808-48B5-B4A9-14BB83FFD2D3}" type="pres">
      <dgm:prSet presAssocID="{C8157D64-1C04-4EEB-9302-F8ABD96123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el Face with Solid Fill"/>
        </a:ext>
      </dgm:extLst>
    </dgm:pt>
    <dgm:pt modelId="{153C652A-8784-4FEB-8B27-FC92C0F84806}" type="pres">
      <dgm:prSet presAssocID="{C8157D64-1C04-4EEB-9302-F8ABD9612345}" presName="spaceRect" presStyleCnt="0"/>
      <dgm:spPr/>
    </dgm:pt>
    <dgm:pt modelId="{F0179345-4C35-42D4-BDB8-2A2ACFFCF68D}" type="pres">
      <dgm:prSet presAssocID="{C8157D64-1C04-4EEB-9302-F8ABD9612345}" presName="textRect" presStyleLbl="revTx" presStyleIdx="2" presStyleCnt="4">
        <dgm:presLayoutVars>
          <dgm:chMax val="1"/>
          <dgm:chPref val="1"/>
        </dgm:presLayoutVars>
      </dgm:prSet>
      <dgm:spPr/>
    </dgm:pt>
    <dgm:pt modelId="{7EB0E954-9FE7-4ED7-8F49-B0F03E12331C}" type="pres">
      <dgm:prSet presAssocID="{7DB695B9-8F94-4049-8654-B4A9706719A2}" presName="sibTrans" presStyleLbl="sibTrans2D1" presStyleIdx="0" presStyleCnt="0"/>
      <dgm:spPr/>
    </dgm:pt>
    <dgm:pt modelId="{B3FECD38-E720-4509-A7FB-93CD277E5508}" type="pres">
      <dgm:prSet presAssocID="{F5BBA6BC-78AA-4DB6-8755-EAB69EE90615}" presName="compNode" presStyleCnt="0"/>
      <dgm:spPr/>
    </dgm:pt>
    <dgm:pt modelId="{1D99BF7C-D62B-4C7A-A5CB-F63323ED9A59}" type="pres">
      <dgm:prSet presAssocID="{F5BBA6BC-78AA-4DB6-8755-EAB69EE90615}" presName="iconBgRect" presStyleLbl="bgShp" presStyleIdx="3" presStyleCnt="4"/>
      <dgm:spPr/>
    </dgm:pt>
    <dgm:pt modelId="{20B11765-0080-42CC-9C02-F4A2AAE9F7FA}" type="pres">
      <dgm:prSet presAssocID="{F5BBA6BC-78AA-4DB6-8755-EAB69EE906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avel"/>
        </a:ext>
      </dgm:extLst>
    </dgm:pt>
    <dgm:pt modelId="{ADD4571B-305C-4D55-8EFF-E93A0D7BE208}" type="pres">
      <dgm:prSet presAssocID="{F5BBA6BC-78AA-4DB6-8755-EAB69EE90615}" presName="spaceRect" presStyleCnt="0"/>
      <dgm:spPr/>
    </dgm:pt>
    <dgm:pt modelId="{71B3DB18-CE17-4716-8DB5-D844E666BF53}" type="pres">
      <dgm:prSet presAssocID="{F5BBA6BC-78AA-4DB6-8755-EAB69EE90615}" presName="textRect" presStyleLbl="revTx" presStyleIdx="3" presStyleCnt="4">
        <dgm:presLayoutVars>
          <dgm:chMax val="1"/>
          <dgm:chPref val="1"/>
        </dgm:presLayoutVars>
      </dgm:prSet>
      <dgm:spPr/>
    </dgm:pt>
  </dgm:ptLst>
  <dgm:cxnLst>
    <dgm:cxn modelId="{C7F0F707-BC48-4C03-830F-5692242D5F85}" type="presOf" srcId="{F5BBA6BC-78AA-4DB6-8755-EAB69EE90615}" destId="{71B3DB18-CE17-4716-8DB5-D844E666BF53}" srcOrd="0" destOrd="0" presId="urn:microsoft.com/office/officeart/2018/2/layout/IconCircleList"/>
    <dgm:cxn modelId="{F3CAF50A-0B80-40DE-9F32-CFBF65913153}" type="presOf" srcId="{E1A0C14F-54F2-41CC-B98B-6C911BFCAC66}" destId="{7EA2459C-2DF1-4AE7-885A-4F8443D9971B}" srcOrd="0" destOrd="0" presId="urn:microsoft.com/office/officeart/2018/2/layout/IconCircleList"/>
    <dgm:cxn modelId="{12AA0017-F8BD-4D9E-81E2-E96486F86771}" srcId="{B20C6B1A-99CF-4423-86C7-27871BF816C9}" destId="{4C3A50D1-739F-4FF8-86CF-EF59C3DFB5F2}" srcOrd="1" destOrd="0" parTransId="{329CD3F6-A63B-48CF-B675-40A22A053DE4}" sibTransId="{E1A0C14F-54F2-41CC-B98B-6C911BFCAC66}"/>
    <dgm:cxn modelId="{6852431F-D8B6-47BB-B90C-1791DBC24479}" srcId="{B20C6B1A-99CF-4423-86C7-27871BF816C9}" destId="{F5BBA6BC-78AA-4DB6-8755-EAB69EE90615}" srcOrd="3" destOrd="0" parTransId="{D31972DB-6A25-431A-BE15-6F1B5C6F4BC0}" sibTransId="{EF66D9A1-B527-4B1D-9F6C-8D55DB9975C3}"/>
    <dgm:cxn modelId="{AD8B055C-CA08-491B-8473-EC8297230756}" type="presOf" srcId="{C8157D64-1C04-4EEB-9302-F8ABD9612345}" destId="{F0179345-4C35-42D4-BDB8-2A2ACFFCF68D}" srcOrd="0" destOrd="0" presId="urn:microsoft.com/office/officeart/2018/2/layout/IconCircleList"/>
    <dgm:cxn modelId="{7EFE9D6A-4044-4BD6-A65F-9A56885EB31B}" srcId="{B20C6B1A-99CF-4423-86C7-27871BF816C9}" destId="{C8157D64-1C04-4EEB-9302-F8ABD9612345}" srcOrd="2" destOrd="0" parTransId="{097A830F-314F-4D5E-9C9A-E5229D1A3C3C}" sibTransId="{7DB695B9-8F94-4049-8654-B4A9706719A2}"/>
    <dgm:cxn modelId="{8F219F4D-1AF7-4457-9272-9ACF909E00DB}" type="presOf" srcId="{7DB695B9-8F94-4049-8654-B4A9706719A2}" destId="{7EB0E954-9FE7-4ED7-8F49-B0F03E12331C}" srcOrd="0" destOrd="0" presId="urn:microsoft.com/office/officeart/2018/2/layout/IconCircleList"/>
    <dgm:cxn modelId="{3A9D1958-CF01-48BA-AEC8-636D0F2FCE88}" srcId="{B20C6B1A-99CF-4423-86C7-27871BF816C9}" destId="{6CA01216-BA19-493B-8C71-9850350F1B95}" srcOrd="0" destOrd="0" parTransId="{68EBC77E-BB36-4679-8AD4-ABBE5BD729B4}" sibTransId="{1736FC41-6547-4A48-B0E7-752B38696BFD}"/>
    <dgm:cxn modelId="{A28E7E8A-01FA-4E66-8760-81B33443E9A0}" type="presOf" srcId="{B20C6B1A-99CF-4423-86C7-27871BF816C9}" destId="{75168F9B-00C2-4590-86A6-90917FE35175}" srcOrd="0" destOrd="0" presId="urn:microsoft.com/office/officeart/2018/2/layout/IconCircleList"/>
    <dgm:cxn modelId="{EE5977AF-CA88-41F9-BC39-F4848274567A}" type="presOf" srcId="{6CA01216-BA19-493B-8C71-9850350F1B95}" destId="{C2595B3D-8055-4074-9D4C-50E16B8DC0FC}" srcOrd="0" destOrd="0" presId="urn:microsoft.com/office/officeart/2018/2/layout/IconCircleList"/>
    <dgm:cxn modelId="{D584C6E8-5E3B-47BB-B3E8-A6BC57809FC4}" type="presOf" srcId="{4C3A50D1-739F-4FF8-86CF-EF59C3DFB5F2}" destId="{17199E5E-E20A-4D7B-91BD-DB62D0A8F84F}" srcOrd="0" destOrd="0" presId="urn:microsoft.com/office/officeart/2018/2/layout/IconCircleList"/>
    <dgm:cxn modelId="{6DA679F0-6999-4E30-9613-C2536FBA84F8}" type="presOf" srcId="{1736FC41-6547-4A48-B0E7-752B38696BFD}" destId="{96A17255-52AA-46D2-A8B7-36BCBAA8EAE8}" srcOrd="0" destOrd="0" presId="urn:microsoft.com/office/officeart/2018/2/layout/IconCircleList"/>
    <dgm:cxn modelId="{5BD39951-FB64-4B91-BA44-8AADC14E6DF6}" type="presParOf" srcId="{75168F9B-00C2-4590-86A6-90917FE35175}" destId="{60B8FF69-6F14-4E0C-91E4-9A54BA0789DD}" srcOrd="0" destOrd="0" presId="urn:microsoft.com/office/officeart/2018/2/layout/IconCircleList"/>
    <dgm:cxn modelId="{745830AC-90DF-49D4-8545-82474C304FAD}" type="presParOf" srcId="{60B8FF69-6F14-4E0C-91E4-9A54BA0789DD}" destId="{D9950571-6A10-4F97-8F03-DF1836324824}" srcOrd="0" destOrd="0" presId="urn:microsoft.com/office/officeart/2018/2/layout/IconCircleList"/>
    <dgm:cxn modelId="{6FE7E231-A631-41A0-A45B-3030D5ED2574}" type="presParOf" srcId="{D9950571-6A10-4F97-8F03-DF1836324824}" destId="{38769C9C-A8E3-4F16-B637-A7F21371CAB2}" srcOrd="0" destOrd="0" presId="urn:microsoft.com/office/officeart/2018/2/layout/IconCircleList"/>
    <dgm:cxn modelId="{C182ADB7-C980-4956-94AE-4B067FFEE523}" type="presParOf" srcId="{D9950571-6A10-4F97-8F03-DF1836324824}" destId="{3E145583-9E05-4CAE-BC64-F2B632EBD028}" srcOrd="1" destOrd="0" presId="urn:microsoft.com/office/officeart/2018/2/layout/IconCircleList"/>
    <dgm:cxn modelId="{CEA5D814-B8E7-4A11-B3D4-85196FA62517}" type="presParOf" srcId="{D9950571-6A10-4F97-8F03-DF1836324824}" destId="{BEA547EC-91A8-45F5-ABFD-03453E8FDDEC}" srcOrd="2" destOrd="0" presId="urn:microsoft.com/office/officeart/2018/2/layout/IconCircleList"/>
    <dgm:cxn modelId="{F999B5BB-93B0-4CE2-A37E-9FD2A945321A}" type="presParOf" srcId="{D9950571-6A10-4F97-8F03-DF1836324824}" destId="{C2595B3D-8055-4074-9D4C-50E16B8DC0FC}" srcOrd="3" destOrd="0" presId="urn:microsoft.com/office/officeart/2018/2/layout/IconCircleList"/>
    <dgm:cxn modelId="{042F38D9-34CE-4385-B7CE-76D653B3BD2A}" type="presParOf" srcId="{60B8FF69-6F14-4E0C-91E4-9A54BA0789DD}" destId="{96A17255-52AA-46D2-A8B7-36BCBAA8EAE8}" srcOrd="1" destOrd="0" presId="urn:microsoft.com/office/officeart/2018/2/layout/IconCircleList"/>
    <dgm:cxn modelId="{67057EDB-D1C2-46F5-AFC5-C79826425185}" type="presParOf" srcId="{60B8FF69-6F14-4E0C-91E4-9A54BA0789DD}" destId="{959B3E33-2C42-41DE-A705-806A61DF63FF}" srcOrd="2" destOrd="0" presId="urn:microsoft.com/office/officeart/2018/2/layout/IconCircleList"/>
    <dgm:cxn modelId="{DA8B2913-0B96-4638-A4B8-C8AFFE8FFC6D}" type="presParOf" srcId="{959B3E33-2C42-41DE-A705-806A61DF63FF}" destId="{C7A01C55-6087-49A0-AEFF-4B6C1FC3C2BA}" srcOrd="0" destOrd="0" presId="urn:microsoft.com/office/officeart/2018/2/layout/IconCircleList"/>
    <dgm:cxn modelId="{723A1D8A-8D8A-499F-89E9-C08067E0A84B}" type="presParOf" srcId="{959B3E33-2C42-41DE-A705-806A61DF63FF}" destId="{40975FC3-26A0-41B0-9C03-739E862B1299}" srcOrd="1" destOrd="0" presId="urn:microsoft.com/office/officeart/2018/2/layout/IconCircleList"/>
    <dgm:cxn modelId="{0263757A-9DD8-41A6-8102-ABD361D4C5D2}" type="presParOf" srcId="{959B3E33-2C42-41DE-A705-806A61DF63FF}" destId="{FD8A263C-803E-4BFB-A906-69381BC7E050}" srcOrd="2" destOrd="0" presId="urn:microsoft.com/office/officeart/2018/2/layout/IconCircleList"/>
    <dgm:cxn modelId="{461FB31D-6FBB-4B83-BAD2-EDFF08C1FC30}" type="presParOf" srcId="{959B3E33-2C42-41DE-A705-806A61DF63FF}" destId="{17199E5E-E20A-4D7B-91BD-DB62D0A8F84F}" srcOrd="3" destOrd="0" presId="urn:microsoft.com/office/officeart/2018/2/layout/IconCircleList"/>
    <dgm:cxn modelId="{879091B3-A462-435C-AC6D-94F080C86B9A}" type="presParOf" srcId="{60B8FF69-6F14-4E0C-91E4-9A54BA0789DD}" destId="{7EA2459C-2DF1-4AE7-885A-4F8443D9971B}" srcOrd="3" destOrd="0" presId="urn:microsoft.com/office/officeart/2018/2/layout/IconCircleList"/>
    <dgm:cxn modelId="{D0BE7456-7AAC-42D7-B1BF-0280E6BAA136}" type="presParOf" srcId="{60B8FF69-6F14-4E0C-91E4-9A54BA0789DD}" destId="{71528C1D-986F-47DF-8FEE-E1A239ECFAC2}" srcOrd="4" destOrd="0" presId="urn:microsoft.com/office/officeart/2018/2/layout/IconCircleList"/>
    <dgm:cxn modelId="{1E06F43B-8999-4A25-8D61-65C116BFD5E2}" type="presParOf" srcId="{71528C1D-986F-47DF-8FEE-E1A239ECFAC2}" destId="{28708D41-2E2E-44FC-814C-6F74FFE7EF5E}" srcOrd="0" destOrd="0" presId="urn:microsoft.com/office/officeart/2018/2/layout/IconCircleList"/>
    <dgm:cxn modelId="{5F5F08D1-75AE-4EBC-B54E-0671C2ED6E3C}" type="presParOf" srcId="{71528C1D-986F-47DF-8FEE-E1A239ECFAC2}" destId="{B7CB1632-3808-48B5-B4A9-14BB83FFD2D3}" srcOrd="1" destOrd="0" presId="urn:microsoft.com/office/officeart/2018/2/layout/IconCircleList"/>
    <dgm:cxn modelId="{09DF879E-6BA4-46A7-A4A5-F62957F0EB6E}" type="presParOf" srcId="{71528C1D-986F-47DF-8FEE-E1A239ECFAC2}" destId="{153C652A-8784-4FEB-8B27-FC92C0F84806}" srcOrd="2" destOrd="0" presId="urn:microsoft.com/office/officeart/2018/2/layout/IconCircleList"/>
    <dgm:cxn modelId="{720DF9C2-6E15-4726-8573-82707AD0FA95}" type="presParOf" srcId="{71528C1D-986F-47DF-8FEE-E1A239ECFAC2}" destId="{F0179345-4C35-42D4-BDB8-2A2ACFFCF68D}" srcOrd="3" destOrd="0" presId="urn:microsoft.com/office/officeart/2018/2/layout/IconCircleList"/>
    <dgm:cxn modelId="{F7E5EE2E-0975-4641-9DE4-CAF3EB532E47}" type="presParOf" srcId="{60B8FF69-6F14-4E0C-91E4-9A54BA0789DD}" destId="{7EB0E954-9FE7-4ED7-8F49-B0F03E12331C}" srcOrd="5" destOrd="0" presId="urn:microsoft.com/office/officeart/2018/2/layout/IconCircleList"/>
    <dgm:cxn modelId="{99AAB78F-236E-4E2D-8069-F0A0BC535377}" type="presParOf" srcId="{60B8FF69-6F14-4E0C-91E4-9A54BA0789DD}" destId="{B3FECD38-E720-4509-A7FB-93CD277E5508}" srcOrd="6" destOrd="0" presId="urn:microsoft.com/office/officeart/2018/2/layout/IconCircleList"/>
    <dgm:cxn modelId="{8333FCCD-DE98-4F67-884E-9B46B0C85C62}" type="presParOf" srcId="{B3FECD38-E720-4509-A7FB-93CD277E5508}" destId="{1D99BF7C-D62B-4C7A-A5CB-F63323ED9A59}" srcOrd="0" destOrd="0" presId="urn:microsoft.com/office/officeart/2018/2/layout/IconCircleList"/>
    <dgm:cxn modelId="{D00B0E5E-E732-41BB-93DA-02EB5BC0342A}" type="presParOf" srcId="{B3FECD38-E720-4509-A7FB-93CD277E5508}" destId="{20B11765-0080-42CC-9C02-F4A2AAE9F7FA}" srcOrd="1" destOrd="0" presId="urn:microsoft.com/office/officeart/2018/2/layout/IconCircleList"/>
    <dgm:cxn modelId="{225CA7B2-4EBF-4F1C-BC21-7E790DA4624C}" type="presParOf" srcId="{B3FECD38-E720-4509-A7FB-93CD277E5508}" destId="{ADD4571B-305C-4D55-8EFF-E93A0D7BE208}" srcOrd="2" destOrd="0" presId="urn:microsoft.com/office/officeart/2018/2/layout/IconCircleList"/>
    <dgm:cxn modelId="{29E9581B-48D9-4AFA-9D16-DFF4AA753846}" type="presParOf" srcId="{B3FECD38-E720-4509-A7FB-93CD277E5508}" destId="{71B3DB18-CE17-4716-8DB5-D844E666BF5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E631B8-C8B7-453E-A1E8-CCA995DD29D6}"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C26EEE9C-B954-4CE2-8116-60407D94889A}">
      <dgm:prSet phldrT="[Text]"/>
      <dgm:spPr/>
      <dgm:t>
        <a:bodyPr/>
        <a:lstStyle/>
        <a:p>
          <a:r>
            <a:rPr lang="en-US" dirty="0"/>
            <a:t>Stakeholders</a:t>
          </a:r>
        </a:p>
      </dgm:t>
    </dgm:pt>
    <dgm:pt modelId="{9077606E-DFDF-4794-B9F7-C55CB723CB32}" type="parTrans" cxnId="{741CBDF7-EBE9-4ACE-9A30-09CF74753AFF}">
      <dgm:prSet/>
      <dgm:spPr/>
      <dgm:t>
        <a:bodyPr/>
        <a:lstStyle/>
        <a:p>
          <a:endParaRPr lang="en-US"/>
        </a:p>
      </dgm:t>
    </dgm:pt>
    <dgm:pt modelId="{56DB8A85-F2FB-4F5B-86F1-B6AFC87EE3B5}" type="sibTrans" cxnId="{741CBDF7-EBE9-4ACE-9A30-09CF74753AFF}">
      <dgm:prSet/>
      <dgm:spPr/>
      <dgm:t>
        <a:bodyPr/>
        <a:lstStyle/>
        <a:p>
          <a:endParaRPr lang="en-US"/>
        </a:p>
      </dgm:t>
    </dgm:pt>
    <dgm:pt modelId="{AE085540-DC92-48AC-B5D0-2BBF15521ECB}">
      <dgm:prSet phldrT="[Text]"/>
      <dgm:spPr/>
      <dgm:t>
        <a:bodyPr/>
        <a:lstStyle/>
        <a:p>
          <a:r>
            <a:rPr lang="en-US" dirty="0"/>
            <a:t>Values</a:t>
          </a:r>
        </a:p>
      </dgm:t>
    </dgm:pt>
    <dgm:pt modelId="{587A0986-6861-4295-BBB4-89527BC40E69}" type="parTrans" cxnId="{1DC032D9-103C-47CD-9E84-437ADABCE639}">
      <dgm:prSet/>
      <dgm:spPr/>
      <dgm:t>
        <a:bodyPr/>
        <a:lstStyle/>
        <a:p>
          <a:endParaRPr lang="en-US"/>
        </a:p>
      </dgm:t>
    </dgm:pt>
    <dgm:pt modelId="{97F638F8-4250-4618-8DE3-0888AE49ED43}" type="sibTrans" cxnId="{1DC032D9-103C-47CD-9E84-437ADABCE639}">
      <dgm:prSet/>
      <dgm:spPr/>
      <dgm:t>
        <a:bodyPr/>
        <a:lstStyle/>
        <a:p>
          <a:endParaRPr lang="en-US"/>
        </a:p>
      </dgm:t>
    </dgm:pt>
    <dgm:pt modelId="{2E922786-4FF2-4D7E-AFCC-9CBA3A6F610A}">
      <dgm:prSet phldrT="[Text]"/>
      <dgm:spPr/>
      <dgm:t>
        <a:bodyPr/>
        <a:lstStyle/>
        <a:p>
          <a:r>
            <a:rPr lang="en-US" dirty="0"/>
            <a:t>Value Tensions</a:t>
          </a:r>
        </a:p>
      </dgm:t>
    </dgm:pt>
    <dgm:pt modelId="{ADB1A96A-EA3F-4649-82AD-5AF516E72715}" type="parTrans" cxnId="{89607167-A4CF-40DD-B41F-193FA1BBB982}">
      <dgm:prSet/>
      <dgm:spPr/>
      <dgm:t>
        <a:bodyPr/>
        <a:lstStyle/>
        <a:p>
          <a:endParaRPr lang="en-US"/>
        </a:p>
      </dgm:t>
    </dgm:pt>
    <dgm:pt modelId="{CF39CEFF-6486-439B-A812-BF0862191F83}" type="sibTrans" cxnId="{89607167-A4CF-40DD-B41F-193FA1BBB982}">
      <dgm:prSet/>
      <dgm:spPr/>
      <dgm:t>
        <a:bodyPr/>
        <a:lstStyle/>
        <a:p>
          <a:endParaRPr lang="en-US"/>
        </a:p>
      </dgm:t>
    </dgm:pt>
    <dgm:pt modelId="{FFFB712C-94EE-4E40-8F37-B8256A9CE12A}">
      <dgm:prSet phldrT="[Text]"/>
      <dgm:spPr/>
      <dgm:t>
        <a:bodyPr/>
        <a:lstStyle/>
        <a:p>
          <a:r>
            <a:rPr lang="en-US" dirty="0"/>
            <a:t>Design Trade-offs</a:t>
          </a:r>
        </a:p>
      </dgm:t>
    </dgm:pt>
    <dgm:pt modelId="{963B9372-4D9A-4BFC-820D-99EC1451FD02}" type="parTrans" cxnId="{A34DEA68-F7F9-4108-BDE2-79FEE74497DA}">
      <dgm:prSet/>
      <dgm:spPr/>
      <dgm:t>
        <a:bodyPr/>
        <a:lstStyle/>
        <a:p>
          <a:endParaRPr lang="en-US"/>
        </a:p>
      </dgm:t>
    </dgm:pt>
    <dgm:pt modelId="{7D18EE6F-70A1-422A-B8BD-C92A5FA19884}" type="sibTrans" cxnId="{A34DEA68-F7F9-4108-BDE2-79FEE74497DA}">
      <dgm:prSet/>
      <dgm:spPr/>
      <dgm:t>
        <a:bodyPr/>
        <a:lstStyle/>
        <a:p>
          <a:endParaRPr lang="en-US"/>
        </a:p>
      </dgm:t>
    </dgm:pt>
    <dgm:pt modelId="{68DAF8F3-A676-4A90-B2D6-3E2837692F9D}" type="pres">
      <dgm:prSet presAssocID="{01E631B8-C8B7-453E-A1E8-CCA995DD29D6}" presName="Name0" presStyleCnt="0">
        <dgm:presLayoutVars>
          <dgm:dir/>
          <dgm:resizeHandles val="exact"/>
        </dgm:presLayoutVars>
      </dgm:prSet>
      <dgm:spPr/>
    </dgm:pt>
    <dgm:pt modelId="{FB784FBC-2665-43A3-9AC0-5B05D9C2B8E0}" type="pres">
      <dgm:prSet presAssocID="{01E631B8-C8B7-453E-A1E8-CCA995DD29D6}" presName="cycle" presStyleCnt="0"/>
      <dgm:spPr/>
    </dgm:pt>
    <dgm:pt modelId="{AE2E4A47-C469-4CF9-99CC-06BECD09A87C}" type="pres">
      <dgm:prSet presAssocID="{C26EEE9C-B954-4CE2-8116-60407D94889A}" presName="nodeFirstNode" presStyleLbl="node1" presStyleIdx="0" presStyleCnt="4">
        <dgm:presLayoutVars>
          <dgm:bulletEnabled val="1"/>
        </dgm:presLayoutVars>
      </dgm:prSet>
      <dgm:spPr/>
    </dgm:pt>
    <dgm:pt modelId="{A5E628C2-2296-4DEC-A3FD-96E56E6F639D}" type="pres">
      <dgm:prSet presAssocID="{56DB8A85-F2FB-4F5B-86F1-B6AFC87EE3B5}" presName="sibTransFirstNode" presStyleLbl="bgShp" presStyleIdx="0" presStyleCnt="1"/>
      <dgm:spPr/>
    </dgm:pt>
    <dgm:pt modelId="{4DC6436D-FA11-4073-95A7-FCC5D3D4CD11}" type="pres">
      <dgm:prSet presAssocID="{AE085540-DC92-48AC-B5D0-2BBF15521ECB}" presName="nodeFollowingNodes" presStyleLbl="node1" presStyleIdx="1" presStyleCnt="4">
        <dgm:presLayoutVars>
          <dgm:bulletEnabled val="1"/>
        </dgm:presLayoutVars>
      </dgm:prSet>
      <dgm:spPr/>
    </dgm:pt>
    <dgm:pt modelId="{01AEDEEA-7EE5-40A2-B9B7-1A63D1696D63}" type="pres">
      <dgm:prSet presAssocID="{2E922786-4FF2-4D7E-AFCC-9CBA3A6F610A}" presName="nodeFollowingNodes" presStyleLbl="node1" presStyleIdx="2" presStyleCnt="4">
        <dgm:presLayoutVars>
          <dgm:bulletEnabled val="1"/>
        </dgm:presLayoutVars>
      </dgm:prSet>
      <dgm:spPr/>
    </dgm:pt>
    <dgm:pt modelId="{6E97AE0F-B38D-4A92-9657-9AD72CFAB048}" type="pres">
      <dgm:prSet presAssocID="{FFFB712C-94EE-4E40-8F37-B8256A9CE12A}" presName="nodeFollowingNodes" presStyleLbl="node1" presStyleIdx="3" presStyleCnt="4">
        <dgm:presLayoutVars>
          <dgm:bulletEnabled val="1"/>
        </dgm:presLayoutVars>
      </dgm:prSet>
      <dgm:spPr/>
    </dgm:pt>
  </dgm:ptLst>
  <dgm:cxnLst>
    <dgm:cxn modelId="{36CAA10F-C2F3-428B-9E0B-A9A2A5CC661D}" type="presOf" srcId="{C26EEE9C-B954-4CE2-8116-60407D94889A}" destId="{AE2E4A47-C469-4CF9-99CC-06BECD09A87C}" srcOrd="0" destOrd="0" presId="urn:microsoft.com/office/officeart/2005/8/layout/cycle3"/>
    <dgm:cxn modelId="{42C98A33-15C5-4946-ADB6-A5730DCE56F9}" type="presOf" srcId="{FFFB712C-94EE-4E40-8F37-B8256A9CE12A}" destId="{6E97AE0F-B38D-4A92-9657-9AD72CFAB048}" srcOrd="0" destOrd="0" presId="urn:microsoft.com/office/officeart/2005/8/layout/cycle3"/>
    <dgm:cxn modelId="{3D89D464-5B0B-4DC9-B934-9D260E7BA8DE}" type="presOf" srcId="{2E922786-4FF2-4D7E-AFCC-9CBA3A6F610A}" destId="{01AEDEEA-7EE5-40A2-B9B7-1A63D1696D63}" srcOrd="0" destOrd="0" presId="urn:microsoft.com/office/officeart/2005/8/layout/cycle3"/>
    <dgm:cxn modelId="{89607167-A4CF-40DD-B41F-193FA1BBB982}" srcId="{01E631B8-C8B7-453E-A1E8-CCA995DD29D6}" destId="{2E922786-4FF2-4D7E-AFCC-9CBA3A6F610A}" srcOrd="2" destOrd="0" parTransId="{ADB1A96A-EA3F-4649-82AD-5AF516E72715}" sibTransId="{CF39CEFF-6486-439B-A812-BF0862191F83}"/>
    <dgm:cxn modelId="{A34DEA68-F7F9-4108-BDE2-79FEE74497DA}" srcId="{01E631B8-C8B7-453E-A1E8-CCA995DD29D6}" destId="{FFFB712C-94EE-4E40-8F37-B8256A9CE12A}" srcOrd="3" destOrd="0" parTransId="{963B9372-4D9A-4BFC-820D-99EC1451FD02}" sibTransId="{7D18EE6F-70A1-422A-B8BD-C92A5FA19884}"/>
    <dgm:cxn modelId="{5F4B0B56-E2A0-49E6-86F2-C96A51FFC9B7}" type="presOf" srcId="{AE085540-DC92-48AC-B5D0-2BBF15521ECB}" destId="{4DC6436D-FA11-4073-95A7-FCC5D3D4CD11}" srcOrd="0" destOrd="0" presId="urn:microsoft.com/office/officeart/2005/8/layout/cycle3"/>
    <dgm:cxn modelId="{641F97B5-ED6C-4009-B654-9FA391108555}" type="presOf" srcId="{01E631B8-C8B7-453E-A1E8-CCA995DD29D6}" destId="{68DAF8F3-A676-4A90-B2D6-3E2837692F9D}" srcOrd="0" destOrd="0" presId="urn:microsoft.com/office/officeart/2005/8/layout/cycle3"/>
    <dgm:cxn modelId="{1DC032D9-103C-47CD-9E84-437ADABCE639}" srcId="{01E631B8-C8B7-453E-A1E8-CCA995DD29D6}" destId="{AE085540-DC92-48AC-B5D0-2BBF15521ECB}" srcOrd="1" destOrd="0" parTransId="{587A0986-6861-4295-BBB4-89527BC40E69}" sibTransId="{97F638F8-4250-4618-8DE3-0888AE49ED43}"/>
    <dgm:cxn modelId="{DB3B95EA-8EC9-44E1-B496-A9666D8D2760}" type="presOf" srcId="{56DB8A85-F2FB-4F5B-86F1-B6AFC87EE3B5}" destId="{A5E628C2-2296-4DEC-A3FD-96E56E6F639D}" srcOrd="0" destOrd="0" presId="urn:microsoft.com/office/officeart/2005/8/layout/cycle3"/>
    <dgm:cxn modelId="{741CBDF7-EBE9-4ACE-9A30-09CF74753AFF}" srcId="{01E631B8-C8B7-453E-A1E8-CCA995DD29D6}" destId="{C26EEE9C-B954-4CE2-8116-60407D94889A}" srcOrd="0" destOrd="0" parTransId="{9077606E-DFDF-4794-B9F7-C55CB723CB32}" sibTransId="{56DB8A85-F2FB-4F5B-86F1-B6AFC87EE3B5}"/>
    <dgm:cxn modelId="{A416CD89-B46E-4F17-B0F7-CA2E08CC47FF}" type="presParOf" srcId="{68DAF8F3-A676-4A90-B2D6-3E2837692F9D}" destId="{FB784FBC-2665-43A3-9AC0-5B05D9C2B8E0}" srcOrd="0" destOrd="0" presId="urn:microsoft.com/office/officeart/2005/8/layout/cycle3"/>
    <dgm:cxn modelId="{2DFCB6D3-7C3A-4C99-B502-D115A9C8E800}" type="presParOf" srcId="{FB784FBC-2665-43A3-9AC0-5B05D9C2B8E0}" destId="{AE2E4A47-C469-4CF9-99CC-06BECD09A87C}" srcOrd="0" destOrd="0" presId="urn:microsoft.com/office/officeart/2005/8/layout/cycle3"/>
    <dgm:cxn modelId="{3AB12451-55CC-460E-BBB7-3E8735B8DC7E}" type="presParOf" srcId="{FB784FBC-2665-43A3-9AC0-5B05D9C2B8E0}" destId="{A5E628C2-2296-4DEC-A3FD-96E56E6F639D}" srcOrd="1" destOrd="0" presId="urn:microsoft.com/office/officeart/2005/8/layout/cycle3"/>
    <dgm:cxn modelId="{EC55AB8A-BEE1-498B-97AD-79E12BB7956B}" type="presParOf" srcId="{FB784FBC-2665-43A3-9AC0-5B05D9C2B8E0}" destId="{4DC6436D-FA11-4073-95A7-FCC5D3D4CD11}" srcOrd="2" destOrd="0" presId="urn:microsoft.com/office/officeart/2005/8/layout/cycle3"/>
    <dgm:cxn modelId="{26F77541-F585-4DD5-85E9-9423A8117BFA}" type="presParOf" srcId="{FB784FBC-2665-43A3-9AC0-5B05D9C2B8E0}" destId="{01AEDEEA-7EE5-40A2-B9B7-1A63D1696D63}" srcOrd="3" destOrd="0" presId="urn:microsoft.com/office/officeart/2005/8/layout/cycle3"/>
    <dgm:cxn modelId="{57C0196E-89DE-453D-B0B2-84FB912C5BBC}" type="presParOf" srcId="{FB784FBC-2665-43A3-9AC0-5B05D9C2B8E0}" destId="{6E97AE0F-B38D-4A92-9657-9AD72CFAB04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B10420-5617-47E4-809A-1681A729A37A}"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A67929DF-FDE8-4A84-AD3C-0D48238C9BFC}">
      <dgm:prSet custT="1"/>
      <dgm:spPr/>
      <dgm:t>
        <a:bodyPr/>
        <a:lstStyle/>
        <a:p>
          <a:r>
            <a:rPr lang="en-US" sz="3600" dirty="0"/>
            <a:t>Identify Red Lines</a:t>
          </a:r>
        </a:p>
      </dgm:t>
    </dgm:pt>
    <dgm:pt modelId="{6E8C789A-3330-4AB0-9B54-5366D9265D57}" type="parTrans" cxnId="{DE44960C-88EE-4248-A759-DF4DAF01167E}">
      <dgm:prSet/>
      <dgm:spPr/>
      <dgm:t>
        <a:bodyPr/>
        <a:lstStyle/>
        <a:p>
          <a:endParaRPr lang="en-US" sz="3200"/>
        </a:p>
      </dgm:t>
    </dgm:pt>
    <dgm:pt modelId="{86C2BF9B-DFA8-40E2-A32A-AA74DEA76828}" type="sibTrans" cxnId="{DE44960C-88EE-4248-A759-DF4DAF01167E}">
      <dgm:prSet/>
      <dgm:spPr/>
      <dgm:t>
        <a:bodyPr/>
        <a:lstStyle/>
        <a:p>
          <a:endParaRPr lang="en-US" sz="3200"/>
        </a:p>
      </dgm:t>
    </dgm:pt>
    <dgm:pt modelId="{CF798B43-299C-4CB1-B9D7-E9AF282C5612}">
      <dgm:prSet custT="1"/>
      <dgm:spPr/>
      <dgm:t>
        <a:bodyPr/>
        <a:lstStyle/>
        <a:p>
          <a:r>
            <a:rPr lang="en-US" sz="3600" i="1" dirty="0"/>
            <a:t>Red lines</a:t>
          </a:r>
          <a:r>
            <a:rPr lang="en-US" sz="3600" dirty="0"/>
            <a:t>: bedrock values that </a:t>
          </a:r>
          <a:r>
            <a:rPr lang="en-US" sz="3600" dirty="0">
              <a:solidFill>
                <a:srgbClr val="FF0000"/>
              </a:solidFill>
            </a:rPr>
            <a:t>cannot</a:t>
          </a:r>
          <a:r>
            <a:rPr lang="en-US" sz="3600" dirty="0"/>
            <a:t> be violated</a:t>
          </a:r>
        </a:p>
      </dgm:t>
    </dgm:pt>
    <dgm:pt modelId="{1115D85B-A94A-4806-8B8E-B2E5B785D8AF}" type="parTrans" cxnId="{906D4936-880E-4031-A1A6-8CCBC73B334F}">
      <dgm:prSet/>
      <dgm:spPr/>
      <dgm:t>
        <a:bodyPr/>
        <a:lstStyle/>
        <a:p>
          <a:endParaRPr lang="en-US" sz="3200"/>
        </a:p>
      </dgm:t>
    </dgm:pt>
    <dgm:pt modelId="{27703A7C-1623-421F-B4AA-2248C71A0327}" type="sibTrans" cxnId="{906D4936-880E-4031-A1A6-8CCBC73B334F}">
      <dgm:prSet/>
      <dgm:spPr/>
      <dgm:t>
        <a:bodyPr/>
        <a:lstStyle/>
        <a:p>
          <a:endParaRPr lang="en-US" sz="3200"/>
        </a:p>
      </dgm:t>
    </dgm:pt>
    <dgm:pt modelId="{3828CDBF-A626-4885-A8A6-647B9C767D9E}">
      <dgm:prSet custT="1"/>
      <dgm:spPr/>
      <dgm:t>
        <a:bodyPr/>
        <a:lstStyle/>
        <a:p>
          <a:r>
            <a:rPr lang="en-US" sz="3600" dirty="0"/>
            <a:t>Address these first</a:t>
          </a:r>
        </a:p>
      </dgm:t>
    </dgm:pt>
    <dgm:pt modelId="{60FD93DB-C59A-4ADF-A807-475E5322BFB9}" type="parTrans" cxnId="{B71EAFC9-7984-4F76-BF48-F7472B65AD13}">
      <dgm:prSet/>
      <dgm:spPr/>
      <dgm:t>
        <a:bodyPr/>
        <a:lstStyle/>
        <a:p>
          <a:endParaRPr lang="en-US" sz="3200"/>
        </a:p>
      </dgm:t>
    </dgm:pt>
    <dgm:pt modelId="{F4B673CA-498B-4120-BB15-B8B76AAF7D76}" type="sibTrans" cxnId="{B71EAFC9-7984-4F76-BF48-F7472B65AD13}">
      <dgm:prSet/>
      <dgm:spPr/>
      <dgm:t>
        <a:bodyPr/>
        <a:lstStyle/>
        <a:p>
          <a:endParaRPr lang="en-US" sz="3200"/>
        </a:p>
      </dgm:t>
    </dgm:pt>
    <dgm:pt modelId="{20F2261C-3860-4D0F-B5DD-264EAE612A1E}">
      <dgm:prSet custT="1"/>
      <dgm:spPr/>
      <dgm:t>
        <a:bodyPr/>
        <a:lstStyle/>
        <a:p>
          <a:r>
            <a:rPr lang="en-US" sz="3600" dirty="0"/>
            <a:t>Look for Win—Wins</a:t>
          </a:r>
        </a:p>
      </dgm:t>
    </dgm:pt>
    <dgm:pt modelId="{4A66EFE3-0848-473F-BAB4-DA687270765D}" type="parTrans" cxnId="{7D9D5829-7741-45F3-BC98-0C2A9A45AD01}">
      <dgm:prSet/>
      <dgm:spPr/>
      <dgm:t>
        <a:bodyPr/>
        <a:lstStyle/>
        <a:p>
          <a:endParaRPr lang="en-US" sz="3200"/>
        </a:p>
      </dgm:t>
    </dgm:pt>
    <dgm:pt modelId="{5189F97C-7E1D-4883-BE57-B28D303B4095}" type="sibTrans" cxnId="{7D9D5829-7741-45F3-BC98-0C2A9A45AD01}">
      <dgm:prSet/>
      <dgm:spPr/>
      <dgm:t>
        <a:bodyPr/>
        <a:lstStyle/>
        <a:p>
          <a:endParaRPr lang="en-US" sz="3200"/>
        </a:p>
      </dgm:t>
    </dgm:pt>
    <dgm:pt modelId="{45FCAF53-9B6D-4EE4-8CDD-F8787D800845}">
      <dgm:prSet custT="1"/>
      <dgm:spPr/>
      <dgm:t>
        <a:bodyPr anchor="ctr"/>
        <a:lstStyle/>
        <a:p>
          <a:r>
            <a:rPr lang="en-US" sz="3600" dirty="0"/>
            <a:t>Look for </a:t>
          </a:r>
          <a:r>
            <a:rPr lang="en-US" sz="3600" dirty="0">
              <a:solidFill>
                <a:srgbClr val="FF0000"/>
              </a:solidFill>
            </a:rPr>
            <a:t>win-win</a:t>
          </a:r>
          <a:r>
            <a:rPr lang="en-US" sz="3600" dirty="0"/>
            <a:t> scenarios</a:t>
          </a:r>
        </a:p>
      </dgm:t>
    </dgm:pt>
    <dgm:pt modelId="{BF173AE7-8CD5-4177-A03A-8218E212D6F5}" type="parTrans" cxnId="{C0607EE1-442F-4DD6-838A-8CF54CFEBFC8}">
      <dgm:prSet/>
      <dgm:spPr/>
      <dgm:t>
        <a:bodyPr/>
        <a:lstStyle/>
        <a:p>
          <a:endParaRPr lang="en-US" sz="3200"/>
        </a:p>
      </dgm:t>
    </dgm:pt>
    <dgm:pt modelId="{17FE3ACD-BEB5-412B-804A-273CB409511A}" type="sibTrans" cxnId="{C0607EE1-442F-4DD6-838A-8CF54CFEBFC8}">
      <dgm:prSet/>
      <dgm:spPr/>
      <dgm:t>
        <a:bodyPr/>
        <a:lstStyle/>
        <a:p>
          <a:endParaRPr lang="en-US" sz="3200"/>
        </a:p>
      </dgm:t>
    </dgm:pt>
    <dgm:pt modelId="{FC32C6FF-6D2F-40AD-BD3B-8379BF2F4F4B}">
      <dgm:prSet custT="1"/>
      <dgm:spPr/>
      <dgm:t>
        <a:bodyPr anchor="ctr"/>
        <a:lstStyle/>
        <a:p>
          <a:r>
            <a:rPr lang="en-US" sz="3600" dirty="0"/>
            <a:t>Some stakeholders may be agreement; others may want the same outcome but for different reasons</a:t>
          </a:r>
        </a:p>
      </dgm:t>
    </dgm:pt>
    <dgm:pt modelId="{03555B9B-CE1C-4B7D-9496-B7994F0B65F6}" type="parTrans" cxnId="{E002E783-EB7A-4168-A3CB-FF273AB0154B}">
      <dgm:prSet/>
      <dgm:spPr/>
      <dgm:t>
        <a:bodyPr/>
        <a:lstStyle/>
        <a:p>
          <a:endParaRPr lang="en-US" sz="3200"/>
        </a:p>
      </dgm:t>
    </dgm:pt>
    <dgm:pt modelId="{4A16353F-6540-424F-B3ED-A844999C3D7A}" type="sibTrans" cxnId="{E002E783-EB7A-4168-A3CB-FF273AB0154B}">
      <dgm:prSet/>
      <dgm:spPr/>
      <dgm:t>
        <a:bodyPr/>
        <a:lstStyle/>
        <a:p>
          <a:endParaRPr lang="en-US" sz="3200"/>
        </a:p>
      </dgm:t>
    </dgm:pt>
    <dgm:pt modelId="{2499F6A6-3BE4-47C5-A260-B54116DD6D59}">
      <dgm:prSet custT="1"/>
      <dgm:spPr/>
      <dgm:t>
        <a:bodyPr/>
        <a:lstStyle/>
        <a:p>
          <a:r>
            <a:rPr lang="en-US" sz="3600" dirty="0"/>
            <a:t>Embrace Tradeoffs</a:t>
          </a:r>
        </a:p>
      </dgm:t>
    </dgm:pt>
    <dgm:pt modelId="{250A97F1-A9B6-4CF3-8868-2DD47708CEB6}" type="parTrans" cxnId="{5AEB0A19-F428-43A4-975A-3FED53567FE5}">
      <dgm:prSet/>
      <dgm:spPr/>
      <dgm:t>
        <a:bodyPr/>
        <a:lstStyle/>
        <a:p>
          <a:endParaRPr lang="en-US" sz="3200"/>
        </a:p>
      </dgm:t>
    </dgm:pt>
    <dgm:pt modelId="{3A687AD5-70E3-4BB2-AA75-2CA65E23962C}" type="sibTrans" cxnId="{5AEB0A19-F428-43A4-975A-3FED53567FE5}">
      <dgm:prSet/>
      <dgm:spPr/>
      <dgm:t>
        <a:bodyPr/>
        <a:lstStyle/>
        <a:p>
          <a:endParaRPr lang="en-US" sz="3200"/>
        </a:p>
      </dgm:t>
    </dgm:pt>
    <dgm:pt modelId="{B67857C3-9DD5-4F7F-977B-EA1B881A6DBC}">
      <dgm:prSet custT="1"/>
      <dgm:spPr/>
      <dgm:t>
        <a:bodyPr anchor="ctr"/>
        <a:lstStyle/>
        <a:p>
          <a:r>
            <a:rPr lang="en-US" sz="3600" dirty="0"/>
            <a:t>Be open and honest when value tradeoffs are necessary</a:t>
          </a:r>
        </a:p>
      </dgm:t>
    </dgm:pt>
    <dgm:pt modelId="{CE6E90D1-B3C1-4D70-B9A4-17DEA03B0762}" type="parTrans" cxnId="{56900C1D-FCC4-4771-8C97-42979BCCEF33}">
      <dgm:prSet/>
      <dgm:spPr/>
      <dgm:t>
        <a:bodyPr/>
        <a:lstStyle/>
        <a:p>
          <a:endParaRPr lang="en-US" sz="3200"/>
        </a:p>
      </dgm:t>
    </dgm:pt>
    <dgm:pt modelId="{5D00E44F-3E8D-4AFC-B1F2-8C6D18051715}" type="sibTrans" cxnId="{56900C1D-FCC4-4771-8C97-42979BCCEF33}">
      <dgm:prSet/>
      <dgm:spPr/>
      <dgm:t>
        <a:bodyPr/>
        <a:lstStyle/>
        <a:p>
          <a:endParaRPr lang="en-US" sz="3200"/>
        </a:p>
      </dgm:t>
    </dgm:pt>
    <dgm:pt modelId="{1EF65009-723B-463A-BF4C-CD4B967A2471}">
      <dgm:prSet custT="1"/>
      <dgm:spPr/>
      <dgm:t>
        <a:bodyPr anchor="ctr"/>
        <a:lstStyle/>
        <a:p>
          <a:r>
            <a:rPr lang="en-US" sz="3600" dirty="0"/>
            <a:t>e.g. when functionality and privacy are in tension, both can be addressed through informed consent</a:t>
          </a:r>
        </a:p>
      </dgm:t>
    </dgm:pt>
    <dgm:pt modelId="{98EC74FE-6F2C-4415-9972-A3E3A5B1AAB7}" type="parTrans" cxnId="{65867285-BB3B-4477-A18E-84D684FAC759}">
      <dgm:prSet/>
      <dgm:spPr/>
      <dgm:t>
        <a:bodyPr/>
        <a:lstStyle/>
        <a:p>
          <a:endParaRPr lang="en-US" sz="3200"/>
        </a:p>
      </dgm:t>
    </dgm:pt>
    <dgm:pt modelId="{80DC043F-F7A4-4BFD-A792-7F1C52E8AFA9}" type="sibTrans" cxnId="{65867285-BB3B-4477-A18E-84D684FAC759}">
      <dgm:prSet/>
      <dgm:spPr/>
      <dgm:t>
        <a:bodyPr/>
        <a:lstStyle/>
        <a:p>
          <a:endParaRPr lang="en-US" sz="3200"/>
        </a:p>
      </dgm:t>
    </dgm:pt>
    <dgm:pt modelId="{7811A6EA-B824-4BE7-B4E4-8B10B6ACAA3D}">
      <dgm:prSet custT="1"/>
      <dgm:spPr/>
      <dgm:t>
        <a:bodyPr/>
        <a:lstStyle/>
        <a:p>
          <a:r>
            <a:rPr lang="en-US" sz="3600" dirty="0"/>
            <a:t>Don’t Forget Social Solutions</a:t>
          </a:r>
        </a:p>
      </dgm:t>
    </dgm:pt>
    <dgm:pt modelId="{9882BA79-7B55-48CB-8297-E3D425169695}" type="parTrans" cxnId="{B306D8D1-DAE6-440F-9641-8507A7F9527C}">
      <dgm:prSet/>
      <dgm:spPr/>
      <dgm:t>
        <a:bodyPr/>
        <a:lstStyle/>
        <a:p>
          <a:endParaRPr lang="en-US" sz="3200"/>
        </a:p>
      </dgm:t>
    </dgm:pt>
    <dgm:pt modelId="{81F1246D-5C53-40E7-8760-3C0C83222FED}" type="sibTrans" cxnId="{B306D8D1-DAE6-440F-9641-8507A7F9527C}">
      <dgm:prSet/>
      <dgm:spPr/>
      <dgm:t>
        <a:bodyPr/>
        <a:lstStyle/>
        <a:p>
          <a:endParaRPr lang="en-US" sz="3200"/>
        </a:p>
      </dgm:t>
    </dgm:pt>
    <dgm:pt modelId="{68287463-1CC8-46D1-B6E4-9F0CD4C2B8BE}">
      <dgm:prSet custT="1"/>
      <dgm:spPr/>
      <dgm:t>
        <a:bodyPr anchor="ctr"/>
        <a:lstStyle/>
        <a:p>
          <a:r>
            <a:rPr lang="en-US" sz="3600" dirty="0"/>
            <a:t>Creatively leverage technical and social solutions in concert</a:t>
          </a:r>
        </a:p>
      </dgm:t>
    </dgm:pt>
    <dgm:pt modelId="{EB618804-D1D1-4A89-9549-4484A15CEB43}" type="parTrans" cxnId="{938E6762-4BDC-4A8D-8863-81A9FF52D775}">
      <dgm:prSet/>
      <dgm:spPr/>
      <dgm:t>
        <a:bodyPr/>
        <a:lstStyle/>
        <a:p>
          <a:endParaRPr lang="en-US" sz="3200"/>
        </a:p>
      </dgm:t>
    </dgm:pt>
    <dgm:pt modelId="{A4764D98-0F14-4993-9846-E7F0CCEE288F}" type="sibTrans" cxnId="{938E6762-4BDC-4A8D-8863-81A9FF52D775}">
      <dgm:prSet/>
      <dgm:spPr/>
      <dgm:t>
        <a:bodyPr/>
        <a:lstStyle/>
        <a:p>
          <a:endParaRPr lang="en-US" sz="3200"/>
        </a:p>
      </dgm:t>
    </dgm:pt>
    <dgm:pt modelId="{DA159912-F4AC-4847-8502-E8961059E5FE}">
      <dgm:prSet custT="1"/>
      <dgm:spPr/>
      <dgm:t>
        <a:bodyPr anchor="ctr"/>
        <a:lstStyle/>
        <a:p>
          <a:r>
            <a:rPr lang="en-US" sz="3600" dirty="0"/>
            <a:t>e.g. if a new system is going to automate away jobs, pair it with a retraining program</a:t>
          </a:r>
        </a:p>
      </dgm:t>
    </dgm:pt>
    <dgm:pt modelId="{8988AA04-091E-4906-A03B-D834FDAA9AA2}" type="parTrans" cxnId="{11F62B72-D333-4C8F-BBEE-D1F5BC18773E}">
      <dgm:prSet/>
      <dgm:spPr/>
      <dgm:t>
        <a:bodyPr/>
        <a:lstStyle/>
        <a:p>
          <a:endParaRPr lang="en-US" sz="3200"/>
        </a:p>
      </dgm:t>
    </dgm:pt>
    <dgm:pt modelId="{2A3D6A85-D55D-4110-A09E-BCE9ED1F05D2}" type="sibTrans" cxnId="{11F62B72-D333-4C8F-BBEE-D1F5BC18773E}">
      <dgm:prSet/>
      <dgm:spPr/>
      <dgm:t>
        <a:bodyPr/>
        <a:lstStyle/>
        <a:p>
          <a:endParaRPr lang="en-US" sz="3200"/>
        </a:p>
      </dgm:t>
    </dgm:pt>
    <dgm:pt modelId="{964C7A92-B506-458E-82CD-8D23EEF4B623}" type="pres">
      <dgm:prSet presAssocID="{6BB10420-5617-47E4-809A-1681A729A37A}" presName="Name0" presStyleCnt="0">
        <dgm:presLayoutVars>
          <dgm:dir/>
          <dgm:animLvl val="lvl"/>
          <dgm:resizeHandles val="exact"/>
        </dgm:presLayoutVars>
      </dgm:prSet>
      <dgm:spPr/>
    </dgm:pt>
    <dgm:pt modelId="{1F3B3704-76D1-46BF-91E7-475B84B9D6CE}" type="pres">
      <dgm:prSet presAssocID="{A67929DF-FDE8-4A84-AD3C-0D48238C9BFC}" presName="linNode" presStyleCnt="0"/>
      <dgm:spPr/>
    </dgm:pt>
    <dgm:pt modelId="{761C2293-FD72-46FC-AC9B-F03782CCA3A2}" type="pres">
      <dgm:prSet presAssocID="{A67929DF-FDE8-4A84-AD3C-0D48238C9BFC}" presName="parentText" presStyleLbl="alignNode1" presStyleIdx="0" presStyleCnt="4">
        <dgm:presLayoutVars>
          <dgm:chMax val="1"/>
          <dgm:bulletEnabled/>
        </dgm:presLayoutVars>
      </dgm:prSet>
      <dgm:spPr/>
    </dgm:pt>
    <dgm:pt modelId="{E6F48213-069D-4396-8ADE-2F0A5BD85595}" type="pres">
      <dgm:prSet presAssocID="{A67929DF-FDE8-4A84-AD3C-0D48238C9BFC}" presName="descendantText" presStyleLbl="alignAccFollowNode1" presStyleIdx="0" presStyleCnt="4">
        <dgm:presLayoutVars>
          <dgm:bulletEnabled/>
        </dgm:presLayoutVars>
      </dgm:prSet>
      <dgm:spPr/>
    </dgm:pt>
    <dgm:pt modelId="{801F53AA-7B0C-4D2A-8432-2B58D2DB2C81}" type="pres">
      <dgm:prSet presAssocID="{86C2BF9B-DFA8-40E2-A32A-AA74DEA76828}" presName="sp" presStyleCnt="0"/>
      <dgm:spPr/>
    </dgm:pt>
    <dgm:pt modelId="{A592F657-6F10-4BB3-993E-E571CCF10103}" type="pres">
      <dgm:prSet presAssocID="{20F2261C-3860-4D0F-B5DD-264EAE612A1E}" presName="linNode" presStyleCnt="0"/>
      <dgm:spPr/>
    </dgm:pt>
    <dgm:pt modelId="{1D5F1E06-3259-4F80-A6F2-BEF690C4B17D}" type="pres">
      <dgm:prSet presAssocID="{20F2261C-3860-4D0F-B5DD-264EAE612A1E}" presName="parentText" presStyleLbl="alignNode1" presStyleIdx="1" presStyleCnt="4">
        <dgm:presLayoutVars>
          <dgm:chMax val="1"/>
          <dgm:bulletEnabled/>
        </dgm:presLayoutVars>
      </dgm:prSet>
      <dgm:spPr/>
    </dgm:pt>
    <dgm:pt modelId="{98DDB687-F15F-4814-9314-D803572C3D2F}" type="pres">
      <dgm:prSet presAssocID="{20F2261C-3860-4D0F-B5DD-264EAE612A1E}" presName="descendantText" presStyleLbl="alignAccFollowNode1" presStyleIdx="1" presStyleCnt="4">
        <dgm:presLayoutVars>
          <dgm:bulletEnabled/>
        </dgm:presLayoutVars>
      </dgm:prSet>
      <dgm:spPr/>
    </dgm:pt>
    <dgm:pt modelId="{EC1F5A1E-29BB-46D5-BC6C-B8FA5C0C14CD}" type="pres">
      <dgm:prSet presAssocID="{5189F97C-7E1D-4883-BE57-B28D303B4095}" presName="sp" presStyleCnt="0"/>
      <dgm:spPr/>
    </dgm:pt>
    <dgm:pt modelId="{42019472-489E-4934-8657-8256DC6D53C7}" type="pres">
      <dgm:prSet presAssocID="{2499F6A6-3BE4-47C5-A260-B54116DD6D59}" presName="linNode" presStyleCnt="0"/>
      <dgm:spPr/>
    </dgm:pt>
    <dgm:pt modelId="{5C1EEB7D-D478-410C-A083-2E3B62F8A740}" type="pres">
      <dgm:prSet presAssocID="{2499F6A6-3BE4-47C5-A260-B54116DD6D59}" presName="parentText" presStyleLbl="alignNode1" presStyleIdx="2" presStyleCnt="4">
        <dgm:presLayoutVars>
          <dgm:chMax val="1"/>
          <dgm:bulletEnabled/>
        </dgm:presLayoutVars>
      </dgm:prSet>
      <dgm:spPr/>
    </dgm:pt>
    <dgm:pt modelId="{3CCE994E-6EB4-4F3E-ADBA-6AC2F8AF2E61}" type="pres">
      <dgm:prSet presAssocID="{2499F6A6-3BE4-47C5-A260-B54116DD6D59}" presName="descendantText" presStyleLbl="alignAccFollowNode1" presStyleIdx="2" presStyleCnt="4">
        <dgm:presLayoutVars>
          <dgm:bulletEnabled/>
        </dgm:presLayoutVars>
      </dgm:prSet>
      <dgm:spPr/>
    </dgm:pt>
    <dgm:pt modelId="{06F4FC03-462B-4B7A-A688-9F4CB6B28EF8}" type="pres">
      <dgm:prSet presAssocID="{3A687AD5-70E3-4BB2-AA75-2CA65E23962C}" presName="sp" presStyleCnt="0"/>
      <dgm:spPr/>
    </dgm:pt>
    <dgm:pt modelId="{164E205D-9BF1-457E-8BBC-DECEBEABE924}" type="pres">
      <dgm:prSet presAssocID="{7811A6EA-B824-4BE7-B4E4-8B10B6ACAA3D}" presName="linNode" presStyleCnt="0"/>
      <dgm:spPr/>
    </dgm:pt>
    <dgm:pt modelId="{7AF06DD6-F95F-4589-B52F-A8865B0391F4}" type="pres">
      <dgm:prSet presAssocID="{7811A6EA-B824-4BE7-B4E4-8B10B6ACAA3D}" presName="parentText" presStyleLbl="alignNode1" presStyleIdx="3" presStyleCnt="4">
        <dgm:presLayoutVars>
          <dgm:chMax val="1"/>
          <dgm:bulletEnabled/>
        </dgm:presLayoutVars>
      </dgm:prSet>
      <dgm:spPr/>
    </dgm:pt>
    <dgm:pt modelId="{B2B32E18-F142-4EFB-B8F9-FD905684DC44}" type="pres">
      <dgm:prSet presAssocID="{7811A6EA-B824-4BE7-B4E4-8B10B6ACAA3D}" presName="descendantText" presStyleLbl="alignAccFollowNode1" presStyleIdx="3" presStyleCnt="4">
        <dgm:presLayoutVars>
          <dgm:bulletEnabled/>
        </dgm:presLayoutVars>
      </dgm:prSet>
      <dgm:spPr/>
    </dgm:pt>
  </dgm:ptLst>
  <dgm:cxnLst>
    <dgm:cxn modelId="{76C9B408-19BA-448F-9F49-AE122ED2E97C}" type="presOf" srcId="{CF798B43-299C-4CB1-B9D7-E9AF282C5612}" destId="{E6F48213-069D-4396-8ADE-2F0A5BD85595}" srcOrd="0" destOrd="0" presId="urn:microsoft.com/office/officeart/2016/7/layout/VerticalSolidActionList"/>
    <dgm:cxn modelId="{DE44960C-88EE-4248-A759-DF4DAF01167E}" srcId="{6BB10420-5617-47E4-809A-1681A729A37A}" destId="{A67929DF-FDE8-4A84-AD3C-0D48238C9BFC}" srcOrd="0" destOrd="0" parTransId="{6E8C789A-3330-4AB0-9B54-5366D9265D57}" sibTransId="{86C2BF9B-DFA8-40E2-A32A-AA74DEA76828}"/>
    <dgm:cxn modelId="{5AEB0A19-F428-43A4-975A-3FED53567FE5}" srcId="{6BB10420-5617-47E4-809A-1681A729A37A}" destId="{2499F6A6-3BE4-47C5-A260-B54116DD6D59}" srcOrd="2" destOrd="0" parTransId="{250A97F1-A9B6-4CF3-8868-2DD47708CEB6}" sibTransId="{3A687AD5-70E3-4BB2-AA75-2CA65E23962C}"/>
    <dgm:cxn modelId="{56900C1D-FCC4-4771-8C97-42979BCCEF33}" srcId="{2499F6A6-3BE4-47C5-A260-B54116DD6D59}" destId="{B67857C3-9DD5-4F7F-977B-EA1B881A6DBC}" srcOrd="0" destOrd="0" parTransId="{CE6E90D1-B3C1-4D70-B9A4-17DEA03B0762}" sibTransId="{5D00E44F-3E8D-4AFC-B1F2-8C6D18051715}"/>
    <dgm:cxn modelId="{7D9D5829-7741-45F3-BC98-0C2A9A45AD01}" srcId="{6BB10420-5617-47E4-809A-1681A729A37A}" destId="{20F2261C-3860-4D0F-B5DD-264EAE612A1E}" srcOrd="1" destOrd="0" parTransId="{4A66EFE3-0848-473F-BAB4-DA687270765D}" sibTransId="{5189F97C-7E1D-4883-BE57-B28D303B4095}"/>
    <dgm:cxn modelId="{906D4936-880E-4031-A1A6-8CCBC73B334F}" srcId="{A67929DF-FDE8-4A84-AD3C-0D48238C9BFC}" destId="{CF798B43-299C-4CB1-B9D7-E9AF282C5612}" srcOrd="0" destOrd="0" parTransId="{1115D85B-A94A-4806-8B8E-B2E5B785D8AF}" sibTransId="{27703A7C-1623-421F-B4AA-2248C71A0327}"/>
    <dgm:cxn modelId="{66B67D3E-A363-4C2C-B3E0-F4D02F8D486E}" type="presOf" srcId="{7811A6EA-B824-4BE7-B4E4-8B10B6ACAA3D}" destId="{7AF06DD6-F95F-4589-B52F-A8865B0391F4}" srcOrd="0" destOrd="0" presId="urn:microsoft.com/office/officeart/2016/7/layout/VerticalSolidActionList"/>
    <dgm:cxn modelId="{938E6762-4BDC-4A8D-8863-81A9FF52D775}" srcId="{7811A6EA-B824-4BE7-B4E4-8B10B6ACAA3D}" destId="{68287463-1CC8-46D1-B6E4-9F0CD4C2B8BE}" srcOrd="0" destOrd="0" parTransId="{EB618804-D1D1-4A89-9549-4484A15CEB43}" sibTransId="{A4764D98-0F14-4993-9846-E7F0CCEE288F}"/>
    <dgm:cxn modelId="{22AACF68-CC0F-4E97-AE31-5E0AA9082E0F}" type="presOf" srcId="{20F2261C-3860-4D0F-B5DD-264EAE612A1E}" destId="{1D5F1E06-3259-4F80-A6F2-BEF690C4B17D}" srcOrd="0" destOrd="0" presId="urn:microsoft.com/office/officeart/2016/7/layout/VerticalSolidActionList"/>
    <dgm:cxn modelId="{11F62B72-D333-4C8F-BBEE-D1F5BC18773E}" srcId="{68287463-1CC8-46D1-B6E4-9F0CD4C2B8BE}" destId="{DA159912-F4AC-4847-8502-E8961059E5FE}" srcOrd="0" destOrd="0" parTransId="{8988AA04-091E-4906-A03B-D834FDAA9AA2}" sibTransId="{2A3D6A85-D55D-4110-A09E-BCE9ED1F05D2}"/>
    <dgm:cxn modelId="{D2F64074-8635-4928-AD3B-7D858360DA79}" type="presOf" srcId="{6BB10420-5617-47E4-809A-1681A729A37A}" destId="{964C7A92-B506-458E-82CD-8D23EEF4B623}" srcOrd="0" destOrd="0" presId="urn:microsoft.com/office/officeart/2016/7/layout/VerticalSolidActionList"/>
    <dgm:cxn modelId="{DDEDC279-3C6F-4033-80F1-77F121E06958}" type="presOf" srcId="{2499F6A6-3BE4-47C5-A260-B54116DD6D59}" destId="{5C1EEB7D-D478-410C-A083-2E3B62F8A740}" srcOrd="0" destOrd="0" presId="urn:microsoft.com/office/officeart/2016/7/layout/VerticalSolidActionList"/>
    <dgm:cxn modelId="{0AA1467E-AF4F-4AC0-B930-AA56597DFDB5}" type="presOf" srcId="{45FCAF53-9B6D-4EE4-8CDD-F8787D800845}" destId="{98DDB687-F15F-4814-9314-D803572C3D2F}" srcOrd="0" destOrd="0" presId="urn:microsoft.com/office/officeart/2016/7/layout/VerticalSolidActionList"/>
    <dgm:cxn modelId="{717BF682-3757-47A7-8F4D-9718C5F35B21}" type="presOf" srcId="{A67929DF-FDE8-4A84-AD3C-0D48238C9BFC}" destId="{761C2293-FD72-46FC-AC9B-F03782CCA3A2}" srcOrd="0" destOrd="0" presId="urn:microsoft.com/office/officeart/2016/7/layout/VerticalSolidActionList"/>
    <dgm:cxn modelId="{E002E783-EB7A-4168-A3CB-FF273AB0154B}" srcId="{45FCAF53-9B6D-4EE4-8CDD-F8787D800845}" destId="{FC32C6FF-6D2F-40AD-BD3B-8379BF2F4F4B}" srcOrd="0" destOrd="0" parTransId="{03555B9B-CE1C-4B7D-9496-B7994F0B65F6}" sibTransId="{4A16353F-6540-424F-B3ED-A844999C3D7A}"/>
    <dgm:cxn modelId="{65867285-BB3B-4477-A18E-84D684FAC759}" srcId="{B67857C3-9DD5-4F7F-977B-EA1B881A6DBC}" destId="{1EF65009-723B-463A-BF4C-CD4B967A2471}" srcOrd="0" destOrd="0" parTransId="{98EC74FE-6F2C-4415-9972-A3E3A5B1AAB7}" sibTransId="{80DC043F-F7A4-4BFD-A792-7F1C52E8AFA9}"/>
    <dgm:cxn modelId="{ABA9E29C-87D8-44FA-B4C1-99C6D2AD5652}" type="presOf" srcId="{DA159912-F4AC-4847-8502-E8961059E5FE}" destId="{B2B32E18-F142-4EFB-B8F9-FD905684DC44}" srcOrd="0" destOrd="1" presId="urn:microsoft.com/office/officeart/2016/7/layout/VerticalSolidActionList"/>
    <dgm:cxn modelId="{B8EF0FA4-1443-4D49-A8D8-5032EC3DFD54}" type="presOf" srcId="{3828CDBF-A626-4885-A8A6-647B9C767D9E}" destId="{E6F48213-069D-4396-8ADE-2F0A5BD85595}" srcOrd="0" destOrd="1" presId="urn:microsoft.com/office/officeart/2016/7/layout/VerticalSolidActionList"/>
    <dgm:cxn modelId="{59CBB3A9-4B29-4CF5-979B-F1E0945365AC}" type="presOf" srcId="{1EF65009-723B-463A-BF4C-CD4B967A2471}" destId="{3CCE994E-6EB4-4F3E-ADBA-6AC2F8AF2E61}" srcOrd="0" destOrd="1" presId="urn:microsoft.com/office/officeart/2016/7/layout/VerticalSolidActionList"/>
    <dgm:cxn modelId="{881CF9C1-B715-4B0E-9995-2A439FD7B0D4}" type="presOf" srcId="{B67857C3-9DD5-4F7F-977B-EA1B881A6DBC}" destId="{3CCE994E-6EB4-4F3E-ADBA-6AC2F8AF2E61}" srcOrd="0" destOrd="0" presId="urn:microsoft.com/office/officeart/2016/7/layout/VerticalSolidActionList"/>
    <dgm:cxn modelId="{B71EAFC9-7984-4F76-BF48-F7472B65AD13}" srcId="{CF798B43-299C-4CB1-B9D7-E9AF282C5612}" destId="{3828CDBF-A626-4885-A8A6-647B9C767D9E}" srcOrd="0" destOrd="0" parTransId="{60FD93DB-C59A-4ADF-A807-475E5322BFB9}" sibTransId="{F4B673CA-498B-4120-BB15-B8B76AAF7D76}"/>
    <dgm:cxn modelId="{B306D8D1-DAE6-440F-9641-8507A7F9527C}" srcId="{6BB10420-5617-47E4-809A-1681A729A37A}" destId="{7811A6EA-B824-4BE7-B4E4-8B10B6ACAA3D}" srcOrd="3" destOrd="0" parTransId="{9882BA79-7B55-48CB-8297-E3D425169695}" sibTransId="{81F1246D-5C53-40E7-8760-3C0C83222FED}"/>
    <dgm:cxn modelId="{C0607EE1-442F-4DD6-838A-8CF54CFEBFC8}" srcId="{20F2261C-3860-4D0F-B5DD-264EAE612A1E}" destId="{45FCAF53-9B6D-4EE4-8CDD-F8787D800845}" srcOrd="0" destOrd="0" parTransId="{BF173AE7-8CD5-4177-A03A-8218E212D6F5}" sibTransId="{17FE3ACD-BEB5-412B-804A-273CB409511A}"/>
    <dgm:cxn modelId="{09522FF3-4516-4546-A086-52FC08AF9E6E}" type="presOf" srcId="{68287463-1CC8-46D1-B6E4-9F0CD4C2B8BE}" destId="{B2B32E18-F142-4EFB-B8F9-FD905684DC44}" srcOrd="0" destOrd="0" presId="urn:microsoft.com/office/officeart/2016/7/layout/VerticalSolidActionList"/>
    <dgm:cxn modelId="{650E62FB-9579-4C6B-840E-7FF34CA327A9}" type="presOf" srcId="{FC32C6FF-6D2F-40AD-BD3B-8379BF2F4F4B}" destId="{98DDB687-F15F-4814-9314-D803572C3D2F}" srcOrd="0" destOrd="1" presId="urn:microsoft.com/office/officeart/2016/7/layout/VerticalSolidActionList"/>
    <dgm:cxn modelId="{165AB38E-6119-4A4A-974A-D82A20A79B41}" type="presParOf" srcId="{964C7A92-B506-458E-82CD-8D23EEF4B623}" destId="{1F3B3704-76D1-46BF-91E7-475B84B9D6CE}" srcOrd="0" destOrd="0" presId="urn:microsoft.com/office/officeart/2016/7/layout/VerticalSolidActionList"/>
    <dgm:cxn modelId="{FAF9688F-4B69-4ADF-94EA-9F622991884E}" type="presParOf" srcId="{1F3B3704-76D1-46BF-91E7-475B84B9D6CE}" destId="{761C2293-FD72-46FC-AC9B-F03782CCA3A2}" srcOrd="0" destOrd="0" presId="urn:microsoft.com/office/officeart/2016/7/layout/VerticalSolidActionList"/>
    <dgm:cxn modelId="{35FB6ACC-9DFD-45F3-B3B5-B5B95C7F6830}" type="presParOf" srcId="{1F3B3704-76D1-46BF-91E7-475B84B9D6CE}" destId="{E6F48213-069D-4396-8ADE-2F0A5BD85595}" srcOrd="1" destOrd="0" presId="urn:microsoft.com/office/officeart/2016/7/layout/VerticalSolidActionList"/>
    <dgm:cxn modelId="{1EA6F2F5-40A7-43A0-A41F-AB09E322C323}" type="presParOf" srcId="{964C7A92-B506-458E-82CD-8D23EEF4B623}" destId="{801F53AA-7B0C-4D2A-8432-2B58D2DB2C81}" srcOrd="1" destOrd="0" presId="urn:microsoft.com/office/officeart/2016/7/layout/VerticalSolidActionList"/>
    <dgm:cxn modelId="{C87B8CCD-5FA4-46E2-A6E7-7114642408A5}" type="presParOf" srcId="{964C7A92-B506-458E-82CD-8D23EEF4B623}" destId="{A592F657-6F10-4BB3-993E-E571CCF10103}" srcOrd="2" destOrd="0" presId="urn:microsoft.com/office/officeart/2016/7/layout/VerticalSolidActionList"/>
    <dgm:cxn modelId="{E7BC0AA5-B61A-488E-B1CE-F4A5C4BA3846}" type="presParOf" srcId="{A592F657-6F10-4BB3-993E-E571CCF10103}" destId="{1D5F1E06-3259-4F80-A6F2-BEF690C4B17D}" srcOrd="0" destOrd="0" presId="urn:microsoft.com/office/officeart/2016/7/layout/VerticalSolidActionList"/>
    <dgm:cxn modelId="{7287BD95-9A9C-4993-9641-DF88A49DA642}" type="presParOf" srcId="{A592F657-6F10-4BB3-993E-E571CCF10103}" destId="{98DDB687-F15F-4814-9314-D803572C3D2F}" srcOrd="1" destOrd="0" presId="urn:microsoft.com/office/officeart/2016/7/layout/VerticalSolidActionList"/>
    <dgm:cxn modelId="{A251E24C-E1A9-43AE-A855-D5B57855018D}" type="presParOf" srcId="{964C7A92-B506-458E-82CD-8D23EEF4B623}" destId="{EC1F5A1E-29BB-46D5-BC6C-B8FA5C0C14CD}" srcOrd="3" destOrd="0" presId="urn:microsoft.com/office/officeart/2016/7/layout/VerticalSolidActionList"/>
    <dgm:cxn modelId="{0B6292A2-5BAD-4DF3-87DD-235A3F6164C8}" type="presParOf" srcId="{964C7A92-B506-458E-82CD-8D23EEF4B623}" destId="{42019472-489E-4934-8657-8256DC6D53C7}" srcOrd="4" destOrd="0" presId="urn:microsoft.com/office/officeart/2016/7/layout/VerticalSolidActionList"/>
    <dgm:cxn modelId="{BAAADA8C-848C-485B-984F-08ECAD2DBEE4}" type="presParOf" srcId="{42019472-489E-4934-8657-8256DC6D53C7}" destId="{5C1EEB7D-D478-410C-A083-2E3B62F8A740}" srcOrd="0" destOrd="0" presId="urn:microsoft.com/office/officeart/2016/7/layout/VerticalSolidActionList"/>
    <dgm:cxn modelId="{2752AF1E-864B-4F41-A64A-94AE32FEE939}" type="presParOf" srcId="{42019472-489E-4934-8657-8256DC6D53C7}" destId="{3CCE994E-6EB4-4F3E-ADBA-6AC2F8AF2E61}" srcOrd="1" destOrd="0" presId="urn:microsoft.com/office/officeart/2016/7/layout/VerticalSolidActionList"/>
    <dgm:cxn modelId="{5BB719A6-F3B4-4380-87F6-4A1D7654C35B}" type="presParOf" srcId="{964C7A92-B506-458E-82CD-8D23EEF4B623}" destId="{06F4FC03-462B-4B7A-A688-9F4CB6B28EF8}" srcOrd="5" destOrd="0" presId="urn:microsoft.com/office/officeart/2016/7/layout/VerticalSolidActionList"/>
    <dgm:cxn modelId="{0EEAD090-385C-4E1E-A9AB-794293370273}" type="presParOf" srcId="{964C7A92-B506-458E-82CD-8D23EEF4B623}" destId="{164E205D-9BF1-457E-8BBC-DECEBEABE924}" srcOrd="6" destOrd="0" presId="urn:microsoft.com/office/officeart/2016/7/layout/VerticalSolidActionList"/>
    <dgm:cxn modelId="{DB94B796-D5BA-423D-8CF1-355F520A607D}" type="presParOf" srcId="{164E205D-9BF1-457E-8BBC-DECEBEABE924}" destId="{7AF06DD6-F95F-4589-B52F-A8865B0391F4}" srcOrd="0" destOrd="0" presId="urn:microsoft.com/office/officeart/2016/7/layout/VerticalSolidActionList"/>
    <dgm:cxn modelId="{C0750241-39EB-4EF4-AD24-0B630775930D}" type="presParOf" srcId="{164E205D-9BF1-457E-8BBC-DECEBEABE924}" destId="{B2B32E18-F142-4EFB-B8F9-FD905684DC44}"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278AD9-F4D0-4A48-A5EF-FD74A9FAF6F0}"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74668085-756F-4AD6-908E-4E9B13261B8F}">
      <dgm:prSet custT="1"/>
      <dgm:spPr/>
      <dgm:t>
        <a:bodyPr/>
        <a:lstStyle/>
        <a:p>
          <a:r>
            <a:rPr lang="en-US" sz="3600" dirty="0"/>
            <a:t>Adopt, Extend, Adapt</a:t>
          </a:r>
        </a:p>
      </dgm:t>
    </dgm:pt>
    <dgm:pt modelId="{E6141BA1-0594-4416-AE8B-029586860CF4}" type="parTrans" cxnId="{F1C4BD33-44E6-4BF1-B15B-227F400F05EF}">
      <dgm:prSet/>
      <dgm:spPr/>
      <dgm:t>
        <a:bodyPr/>
        <a:lstStyle/>
        <a:p>
          <a:endParaRPr lang="en-US"/>
        </a:p>
      </dgm:t>
    </dgm:pt>
    <dgm:pt modelId="{F2CF7FBC-EE88-4248-A5ED-AB6FC792FD84}" type="sibTrans" cxnId="{F1C4BD33-44E6-4BF1-B15B-227F400F05EF}">
      <dgm:prSet/>
      <dgm:spPr/>
      <dgm:t>
        <a:bodyPr/>
        <a:lstStyle/>
        <a:p>
          <a:endParaRPr lang="en-US"/>
        </a:p>
      </dgm:t>
    </dgm:pt>
    <dgm:pt modelId="{FFFB1EFC-7F0E-4716-9FB0-584C4DB725EF}">
      <dgm:prSet custT="1"/>
      <dgm:spPr/>
      <dgm:t>
        <a:bodyPr/>
        <a:lstStyle/>
        <a:p>
          <a:r>
            <a:rPr lang="en-US" sz="3600" dirty="0"/>
            <a:t>Adopt and extend the methods for your own purposes. Adapt for your sociotechnical setting.</a:t>
          </a:r>
        </a:p>
      </dgm:t>
    </dgm:pt>
    <dgm:pt modelId="{46B7CFC7-CC1B-45FA-9D88-FCAD5009C872}" type="parTrans" cxnId="{54C064CA-2527-4994-9ED5-E511A83244E9}">
      <dgm:prSet/>
      <dgm:spPr/>
      <dgm:t>
        <a:bodyPr/>
        <a:lstStyle/>
        <a:p>
          <a:endParaRPr lang="en-US"/>
        </a:p>
      </dgm:t>
    </dgm:pt>
    <dgm:pt modelId="{B1C4A025-33A4-4A4C-8B0F-6FBE702F3679}" type="sibTrans" cxnId="{54C064CA-2527-4994-9ED5-E511A83244E9}">
      <dgm:prSet/>
      <dgm:spPr/>
      <dgm:t>
        <a:bodyPr/>
        <a:lstStyle/>
        <a:p>
          <a:endParaRPr lang="en-US"/>
        </a:p>
      </dgm:t>
    </dgm:pt>
    <dgm:pt modelId="{206E0F60-F468-4C01-A4C1-78C47146F8D8}">
      <dgm:prSet custT="1"/>
      <dgm:spPr/>
      <dgm:t>
        <a:bodyPr/>
        <a:lstStyle/>
        <a:p>
          <a:r>
            <a:rPr lang="en-US" sz="3600" dirty="0"/>
            <a:t>Variety</a:t>
          </a:r>
        </a:p>
      </dgm:t>
    </dgm:pt>
    <dgm:pt modelId="{9802F29A-ACC1-4039-A8E6-4B54AF48A7B4}" type="parTrans" cxnId="{DD96F2ED-8825-4737-9A0C-9E5186AE8908}">
      <dgm:prSet/>
      <dgm:spPr/>
      <dgm:t>
        <a:bodyPr/>
        <a:lstStyle/>
        <a:p>
          <a:endParaRPr lang="en-US"/>
        </a:p>
      </dgm:t>
    </dgm:pt>
    <dgm:pt modelId="{3B0DE2FA-9773-42B8-91A9-11649C2AF1B0}" type="sibTrans" cxnId="{DD96F2ED-8825-4737-9A0C-9E5186AE8908}">
      <dgm:prSet/>
      <dgm:spPr/>
      <dgm:t>
        <a:bodyPr/>
        <a:lstStyle/>
        <a:p>
          <a:endParaRPr lang="en-US"/>
        </a:p>
      </dgm:t>
    </dgm:pt>
    <dgm:pt modelId="{C47CD93E-1052-4AB6-8C43-6A916CF9ACA1}">
      <dgm:prSet custT="1"/>
      <dgm:spPr/>
      <dgm:t>
        <a:bodyPr/>
        <a:lstStyle/>
        <a:p>
          <a:r>
            <a:rPr lang="en-US" sz="3600" dirty="0"/>
            <a:t>Use a variety of empirical values-elicitation methods, rather than relying on a single one</a:t>
          </a:r>
          <a:r>
            <a:rPr lang="en-US" sz="2000" dirty="0"/>
            <a:t>.</a:t>
          </a:r>
        </a:p>
      </dgm:t>
    </dgm:pt>
    <dgm:pt modelId="{EBC9AB20-4069-4DEB-B2E8-C636F88EC975}" type="parTrans" cxnId="{BCCB7818-4D0A-4BF8-90AC-34BE042F78BF}">
      <dgm:prSet/>
      <dgm:spPr/>
      <dgm:t>
        <a:bodyPr/>
        <a:lstStyle/>
        <a:p>
          <a:endParaRPr lang="en-US"/>
        </a:p>
      </dgm:t>
    </dgm:pt>
    <dgm:pt modelId="{81CF2D9B-72BF-4CBB-BE9F-2A8120E6F23E}" type="sibTrans" cxnId="{BCCB7818-4D0A-4BF8-90AC-34BE042F78BF}">
      <dgm:prSet/>
      <dgm:spPr/>
      <dgm:t>
        <a:bodyPr/>
        <a:lstStyle/>
        <a:p>
          <a:endParaRPr lang="en-US"/>
        </a:p>
      </dgm:t>
    </dgm:pt>
    <dgm:pt modelId="{56A65DB6-F58A-4234-B415-40CECA700715}">
      <dgm:prSet custT="1"/>
      <dgm:spPr/>
      <dgm:t>
        <a:bodyPr/>
        <a:lstStyle/>
        <a:p>
          <a:r>
            <a:rPr lang="en-US" sz="3600" dirty="0"/>
            <a:t>Continuous Evaluation</a:t>
          </a:r>
        </a:p>
      </dgm:t>
    </dgm:pt>
    <dgm:pt modelId="{5869045A-DE0A-47C7-BD56-DC4833CC7471}" type="parTrans" cxnId="{B5B57972-A5D6-40A2-A108-2E422280A818}">
      <dgm:prSet/>
      <dgm:spPr/>
      <dgm:t>
        <a:bodyPr/>
        <a:lstStyle/>
        <a:p>
          <a:endParaRPr lang="en-US"/>
        </a:p>
      </dgm:t>
    </dgm:pt>
    <dgm:pt modelId="{890B6DBC-18D3-4E54-A341-09CFA79745F6}" type="sibTrans" cxnId="{B5B57972-A5D6-40A2-A108-2E422280A818}">
      <dgm:prSet/>
      <dgm:spPr/>
      <dgm:t>
        <a:bodyPr/>
        <a:lstStyle/>
        <a:p>
          <a:endParaRPr lang="en-US"/>
        </a:p>
      </dgm:t>
    </dgm:pt>
    <dgm:pt modelId="{97AB96D0-C54C-46CB-A57A-8FB67037B4BB}">
      <dgm:prSet custT="1"/>
      <dgm:spPr/>
      <dgm:t>
        <a:bodyPr/>
        <a:lstStyle/>
        <a:p>
          <a:r>
            <a:rPr lang="en-US" sz="3600" dirty="0"/>
            <a:t>Continue to elicit stakeholder values throughout the design. If new values of import surface during the design process, engage them.</a:t>
          </a:r>
        </a:p>
      </dgm:t>
    </dgm:pt>
    <dgm:pt modelId="{5D491CAE-8CCB-47C2-A920-E63EC390F42F}" type="parTrans" cxnId="{98DC97CD-4789-4C22-8B3E-E258A57D5A01}">
      <dgm:prSet/>
      <dgm:spPr/>
      <dgm:t>
        <a:bodyPr/>
        <a:lstStyle/>
        <a:p>
          <a:endParaRPr lang="en-US"/>
        </a:p>
      </dgm:t>
    </dgm:pt>
    <dgm:pt modelId="{C61F0102-610F-4C23-8174-54082518E5F0}" type="sibTrans" cxnId="{98DC97CD-4789-4C22-8B3E-E258A57D5A01}">
      <dgm:prSet/>
      <dgm:spPr/>
      <dgm:t>
        <a:bodyPr/>
        <a:lstStyle/>
        <a:p>
          <a:endParaRPr lang="en-US"/>
        </a:p>
      </dgm:t>
    </dgm:pt>
    <dgm:pt modelId="{3959C224-9030-46A1-95D6-8EE88993DCC3}">
      <dgm:prSet custT="1"/>
      <dgm:spPr/>
      <dgm:t>
        <a:bodyPr/>
        <a:lstStyle/>
        <a:p>
          <a:r>
            <a:rPr lang="en-US" sz="3600" dirty="0"/>
            <a:t>Anticipation</a:t>
          </a:r>
        </a:p>
      </dgm:t>
    </dgm:pt>
    <dgm:pt modelId="{E6F47EF0-46E6-48A4-9DA3-EFB2DE18C1E9}" type="parTrans" cxnId="{81987B12-E13E-4612-A3CF-B763FFBF259E}">
      <dgm:prSet/>
      <dgm:spPr/>
      <dgm:t>
        <a:bodyPr/>
        <a:lstStyle/>
        <a:p>
          <a:endParaRPr lang="en-US"/>
        </a:p>
      </dgm:t>
    </dgm:pt>
    <dgm:pt modelId="{69FCBC39-8E04-4D60-BD61-2A44320E2413}" type="sibTrans" cxnId="{81987B12-E13E-4612-A3CF-B763FFBF259E}">
      <dgm:prSet/>
      <dgm:spPr/>
      <dgm:t>
        <a:bodyPr/>
        <a:lstStyle/>
        <a:p>
          <a:endParaRPr lang="en-US"/>
        </a:p>
      </dgm:t>
    </dgm:pt>
    <dgm:pt modelId="{4A77ED2C-D824-4B1B-81C8-880ED9B18425}">
      <dgm:prSet custT="1"/>
      <dgm:spPr/>
      <dgm:t>
        <a:bodyPr/>
        <a:lstStyle/>
        <a:p>
          <a:r>
            <a:rPr lang="en-US" sz="3600" dirty="0"/>
            <a:t>Anticipate unanticipated consequences: continue the process throughout the deployment of the technology</a:t>
          </a:r>
        </a:p>
      </dgm:t>
    </dgm:pt>
    <dgm:pt modelId="{DB418BDF-8ECB-42C8-8B44-08EB1F5CA794}" type="parTrans" cxnId="{A76E24AB-34DD-40A7-BB81-4E52FE538EF3}">
      <dgm:prSet/>
      <dgm:spPr/>
      <dgm:t>
        <a:bodyPr/>
        <a:lstStyle/>
        <a:p>
          <a:endParaRPr lang="en-US"/>
        </a:p>
      </dgm:t>
    </dgm:pt>
    <dgm:pt modelId="{09419E08-EFBD-44A8-82E8-8E2D7395E8B0}" type="sibTrans" cxnId="{A76E24AB-34DD-40A7-BB81-4E52FE538EF3}">
      <dgm:prSet/>
      <dgm:spPr/>
      <dgm:t>
        <a:bodyPr/>
        <a:lstStyle/>
        <a:p>
          <a:endParaRPr lang="en-US"/>
        </a:p>
      </dgm:t>
    </dgm:pt>
    <dgm:pt modelId="{39B3363C-5A63-4E51-B12D-4E90754782F1}">
      <dgm:prSet phldrT="[Text]" custT="1"/>
      <dgm:spPr/>
      <dgm:t>
        <a:bodyPr/>
        <a:lstStyle/>
        <a:p>
          <a:r>
            <a:rPr lang="en-US" sz="3600" dirty="0"/>
            <a:t>Collaborate</a:t>
          </a:r>
        </a:p>
      </dgm:t>
    </dgm:pt>
    <dgm:pt modelId="{523453F4-9B6D-4827-8C36-4B6B3771BD74}" type="parTrans" cxnId="{0A058D32-3297-4CC2-AF52-B5D1E4937036}">
      <dgm:prSet/>
      <dgm:spPr/>
      <dgm:t>
        <a:bodyPr/>
        <a:lstStyle/>
        <a:p>
          <a:endParaRPr lang="en-US"/>
        </a:p>
      </dgm:t>
    </dgm:pt>
    <dgm:pt modelId="{75298A5A-8922-420D-BFEC-719DFE4883E1}" type="sibTrans" cxnId="{0A058D32-3297-4CC2-AF52-B5D1E4937036}">
      <dgm:prSet/>
      <dgm:spPr/>
      <dgm:t>
        <a:bodyPr/>
        <a:lstStyle/>
        <a:p>
          <a:endParaRPr lang="en-US"/>
        </a:p>
      </dgm:t>
    </dgm:pt>
    <dgm:pt modelId="{D1193C80-AE80-4ABD-9C45-78184C685A1C}">
      <dgm:prSet phldrT="[Text]" custT="1"/>
      <dgm:spPr/>
      <dgm:t>
        <a:bodyPr/>
        <a:lstStyle/>
        <a:p>
          <a:r>
            <a:rPr lang="en-US" sz="3600" dirty="0"/>
            <a:t>Particularly with people from other disciplines, and those with deep contextual knowledge of and expertise in your sociotechnical setting.</a:t>
          </a:r>
        </a:p>
      </dgm:t>
    </dgm:pt>
    <dgm:pt modelId="{7BA0FC31-C551-4564-BD63-7E9A72F06B0A}" type="parTrans" cxnId="{DF381A70-9850-4AF3-B52C-748775C5968C}">
      <dgm:prSet/>
      <dgm:spPr/>
      <dgm:t>
        <a:bodyPr/>
        <a:lstStyle/>
        <a:p>
          <a:endParaRPr lang="en-US"/>
        </a:p>
      </dgm:t>
    </dgm:pt>
    <dgm:pt modelId="{E5D35591-2E2C-471E-9B1B-AD67F5AB0B09}" type="sibTrans" cxnId="{DF381A70-9850-4AF3-B52C-748775C5968C}">
      <dgm:prSet/>
      <dgm:spPr/>
      <dgm:t>
        <a:bodyPr/>
        <a:lstStyle/>
        <a:p>
          <a:endParaRPr lang="en-US"/>
        </a:p>
      </dgm:t>
    </dgm:pt>
    <dgm:pt modelId="{2A646A9D-203C-4C15-B2F0-33FDB3F04F35}" type="pres">
      <dgm:prSet presAssocID="{F3278AD9-F4D0-4A48-A5EF-FD74A9FAF6F0}" presName="Name0" presStyleCnt="0">
        <dgm:presLayoutVars>
          <dgm:dir/>
          <dgm:animLvl val="lvl"/>
          <dgm:resizeHandles val="exact"/>
        </dgm:presLayoutVars>
      </dgm:prSet>
      <dgm:spPr/>
    </dgm:pt>
    <dgm:pt modelId="{663CC3D6-52C1-4422-AE4A-A5575D1BF6E8}" type="pres">
      <dgm:prSet presAssocID="{74668085-756F-4AD6-908E-4E9B13261B8F}" presName="linNode" presStyleCnt="0"/>
      <dgm:spPr/>
    </dgm:pt>
    <dgm:pt modelId="{BAF2DD87-2322-437A-A4C1-88AB822C998C}" type="pres">
      <dgm:prSet presAssocID="{74668085-756F-4AD6-908E-4E9B13261B8F}" presName="parentText" presStyleLbl="alignNode1" presStyleIdx="0" presStyleCnt="5">
        <dgm:presLayoutVars>
          <dgm:chMax val="1"/>
          <dgm:bulletEnabled/>
        </dgm:presLayoutVars>
      </dgm:prSet>
      <dgm:spPr/>
    </dgm:pt>
    <dgm:pt modelId="{BBBE4722-384A-4BAC-BBD9-7A5DF958C7E0}" type="pres">
      <dgm:prSet presAssocID="{74668085-756F-4AD6-908E-4E9B13261B8F}" presName="descendantText" presStyleLbl="alignAccFollowNode1" presStyleIdx="0" presStyleCnt="5">
        <dgm:presLayoutVars>
          <dgm:bulletEnabled/>
        </dgm:presLayoutVars>
      </dgm:prSet>
      <dgm:spPr/>
    </dgm:pt>
    <dgm:pt modelId="{37FC26FA-104E-4C70-9B74-087B44C395AF}" type="pres">
      <dgm:prSet presAssocID="{F2CF7FBC-EE88-4248-A5ED-AB6FC792FD84}" presName="sp" presStyleCnt="0"/>
      <dgm:spPr/>
    </dgm:pt>
    <dgm:pt modelId="{6786E2A4-A39E-4D21-9136-C1F06E389E84}" type="pres">
      <dgm:prSet presAssocID="{206E0F60-F468-4C01-A4C1-78C47146F8D8}" presName="linNode" presStyleCnt="0"/>
      <dgm:spPr/>
    </dgm:pt>
    <dgm:pt modelId="{AF2CC88C-5514-4CD0-929B-A7B9B21E9F13}" type="pres">
      <dgm:prSet presAssocID="{206E0F60-F468-4C01-A4C1-78C47146F8D8}" presName="parentText" presStyleLbl="alignNode1" presStyleIdx="1" presStyleCnt="5">
        <dgm:presLayoutVars>
          <dgm:chMax val="1"/>
          <dgm:bulletEnabled/>
        </dgm:presLayoutVars>
      </dgm:prSet>
      <dgm:spPr/>
    </dgm:pt>
    <dgm:pt modelId="{A6E28870-EA8A-4528-B4EF-A11CF78FF439}" type="pres">
      <dgm:prSet presAssocID="{206E0F60-F468-4C01-A4C1-78C47146F8D8}" presName="descendantText" presStyleLbl="alignAccFollowNode1" presStyleIdx="1" presStyleCnt="5">
        <dgm:presLayoutVars>
          <dgm:bulletEnabled/>
        </dgm:presLayoutVars>
      </dgm:prSet>
      <dgm:spPr/>
    </dgm:pt>
    <dgm:pt modelId="{55804409-7FB5-4808-9138-D96B6B02F9C7}" type="pres">
      <dgm:prSet presAssocID="{3B0DE2FA-9773-42B8-91A9-11649C2AF1B0}" presName="sp" presStyleCnt="0"/>
      <dgm:spPr/>
    </dgm:pt>
    <dgm:pt modelId="{38286B59-70E1-4487-A53C-4FE9C2992068}" type="pres">
      <dgm:prSet presAssocID="{56A65DB6-F58A-4234-B415-40CECA700715}" presName="linNode" presStyleCnt="0"/>
      <dgm:spPr/>
    </dgm:pt>
    <dgm:pt modelId="{BEC65984-5AB8-40C9-99A1-5F8069A23DD9}" type="pres">
      <dgm:prSet presAssocID="{56A65DB6-F58A-4234-B415-40CECA700715}" presName="parentText" presStyleLbl="alignNode1" presStyleIdx="2" presStyleCnt="5">
        <dgm:presLayoutVars>
          <dgm:chMax val="1"/>
          <dgm:bulletEnabled/>
        </dgm:presLayoutVars>
      </dgm:prSet>
      <dgm:spPr/>
    </dgm:pt>
    <dgm:pt modelId="{E289A54F-BD91-4E3A-A7C6-A0A6BC881755}" type="pres">
      <dgm:prSet presAssocID="{56A65DB6-F58A-4234-B415-40CECA700715}" presName="descendantText" presStyleLbl="alignAccFollowNode1" presStyleIdx="2" presStyleCnt="5">
        <dgm:presLayoutVars>
          <dgm:bulletEnabled/>
        </dgm:presLayoutVars>
      </dgm:prSet>
      <dgm:spPr/>
    </dgm:pt>
    <dgm:pt modelId="{4D19DEFE-358E-4F28-A52A-554FBA0B9E44}" type="pres">
      <dgm:prSet presAssocID="{890B6DBC-18D3-4E54-A341-09CFA79745F6}" presName="sp" presStyleCnt="0"/>
      <dgm:spPr/>
    </dgm:pt>
    <dgm:pt modelId="{F4614C13-549A-42DD-97B0-F1FA0AFA60F0}" type="pres">
      <dgm:prSet presAssocID="{3959C224-9030-46A1-95D6-8EE88993DCC3}" presName="linNode" presStyleCnt="0"/>
      <dgm:spPr/>
    </dgm:pt>
    <dgm:pt modelId="{A4CAB15C-DF8C-46D6-A5AC-CA1346653F0D}" type="pres">
      <dgm:prSet presAssocID="{3959C224-9030-46A1-95D6-8EE88993DCC3}" presName="parentText" presStyleLbl="alignNode1" presStyleIdx="3" presStyleCnt="5">
        <dgm:presLayoutVars>
          <dgm:chMax val="1"/>
          <dgm:bulletEnabled/>
        </dgm:presLayoutVars>
      </dgm:prSet>
      <dgm:spPr/>
    </dgm:pt>
    <dgm:pt modelId="{3C796256-6790-43A3-8334-0D445D2DDF47}" type="pres">
      <dgm:prSet presAssocID="{3959C224-9030-46A1-95D6-8EE88993DCC3}" presName="descendantText" presStyleLbl="alignAccFollowNode1" presStyleIdx="3" presStyleCnt="5">
        <dgm:presLayoutVars>
          <dgm:bulletEnabled/>
        </dgm:presLayoutVars>
      </dgm:prSet>
      <dgm:spPr/>
    </dgm:pt>
    <dgm:pt modelId="{677FE257-B4B4-44C7-B8A5-312E48B788C0}" type="pres">
      <dgm:prSet presAssocID="{69FCBC39-8E04-4D60-BD61-2A44320E2413}" presName="sp" presStyleCnt="0"/>
      <dgm:spPr/>
    </dgm:pt>
    <dgm:pt modelId="{7F093825-911F-4CCB-8420-C1B8070BACE4}" type="pres">
      <dgm:prSet presAssocID="{39B3363C-5A63-4E51-B12D-4E90754782F1}" presName="linNode" presStyleCnt="0"/>
      <dgm:spPr/>
    </dgm:pt>
    <dgm:pt modelId="{ABA22A05-23C1-4380-82D0-DE8E90666BF3}" type="pres">
      <dgm:prSet presAssocID="{39B3363C-5A63-4E51-B12D-4E90754782F1}" presName="parentText" presStyleLbl="alignNode1" presStyleIdx="4" presStyleCnt="5">
        <dgm:presLayoutVars>
          <dgm:chMax val="1"/>
          <dgm:bulletEnabled/>
        </dgm:presLayoutVars>
      </dgm:prSet>
      <dgm:spPr/>
    </dgm:pt>
    <dgm:pt modelId="{E2BAD90F-AAB4-4046-9B89-150536AB15AF}" type="pres">
      <dgm:prSet presAssocID="{39B3363C-5A63-4E51-B12D-4E90754782F1}" presName="descendantText" presStyleLbl="alignAccFollowNode1" presStyleIdx="4" presStyleCnt="5">
        <dgm:presLayoutVars>
          <dgm:bulletEnabled/>
        </dgm:presLayoutVars>
      </dgm:prSet>
      <dgm:spPr/>
    </dgm:pt>
  </dgm:ptLst>
  <dgm:cxnLst>
    <dgm:cxn modelId="{E92D5B10-FA27-41D4-A9B2-88B768094F55}" type="presOf" srcId="{97AB96D0-C54C-46CB-A57A-8FB67037B4BB}" destId="{E289A54F-BD91-4E3A-A7C6-A0A6BC881755}" srcOrd="0" destOrd="0" presId="urn:microsoft.com/office/officeart/2016/7/layout/VerticalSolidActionList"/>
    <dgm:cxn modelId="{81987B12-E13E-4612-A3CF-B763FFBF259E}" srcId="{F3278AD9-F4D0-4A48-A5EF-FD74A9FAF6F0}" destId="{3959C224-9030-46A1-95D6-8EE88993DCC3}" srcOrd="3" destOrd="0" parTransId="{E6F47EF0-46E6-48A4-9DA3-EFB2DE18C1E9}" sibTransId="{69FCBC39-8E04-4D60-BD61-2A44320E2413}"/>
    <dgm:cxn modelId="{9AA33917-F3AC-41CE-9EE9-866BF648568C}" type="presOf" srcId="{FFFB1EFC-7F0E-4716-9FB0-584C4DB725EF}" destId="{BBBE4722-384A-4BAC-BBD9-7A5DF958C7E0}" srcOrd="0" destOrd="0" presId="urn:microsoft.com/office/officeart/2016/7/layout/VerticalSolidActionList"/>
    <dgm:cxn modelId="{BCCB7818-4D0A-4BF8-90AC-34BE042F78BF}" srcId="{206E0F60-F468-4C01-A4C1-78C47146F8D8}" destId="{C47CD93E-1052-4AB6-8C43-6A916CF9ACA1}" srcOrd="0" destOrd="0" parTransId="{EBC9AB20-4069-4DEB-B2E8-C636F88EC975}" sibTransId="{81CF2D9B-72BF-4CBB-BE9F-2A8120E6F23E}"/>
    <dgm:cxn modelId="{D8726D26-B584-4CB5-B378-772B5C86D9A0}" type="presOf" srcId="{206E0F60-F468-4C01-A4C1-78C47146F8D8}" destId="{AF2CC88C-5514-4CD0-929B-A7B9B21E9F13}" srcOrd="0" destOrd="0" presId="urn:microsoft.com/office/officeart/2016/7/layout/VerticalSolidActionList"/>
    <dgm:cxn modelId="{DA490A2B-8A49-46B5-B437-7220E1D4279F}" type="presOf" srcId="{D1193C80-AE80-4ABD-9C45-78184C685A1C}" destId="{E2BAD90F-AAB4-4046-9B89-150536AB15AF}" srcOrd="0" destOrd="0" presId="urn:microsoft.com/office/officeart/2016/7/layout/VerticalSolidActionList"/>
    <dgm:cxn modelId="{1ACB4C32-A685-491E-BB14-30A35F9A1BE9}" type="presOf" srcId="{3959C224-9030-46A1-95D6-8EE88993DCC3}" destId="{A4CAB15C-DF8C-46D6-A5AC-CA1346653F0D}" srcOrd="0" destOrd="0" presId="urn:microsoft.com/office/officeart/2016/7/layout/VerticalSolidActionList"/>
    <dgm:cxn modelId="{0A058D32-3297-4CC2-AF52-B5D1E4937036}" srcId="{F3278AD9-F4D0-4A48-A5EF-FD74A9FAF6F0}" destId="{39B3363C-5A63-4E51-B12D-4E90754782F1}" srcOrd="4" destOrd="0" parTransId="{523453F4-9B6D-4827-8C36-4B6B3771BD74}" sibTransId="{75298A5A-8922-420D-BFEC-719DFE4883E1}"/>
    <dgm:cxn modelId="{F1C4BD33-44E6-4BF1-B15B-227F400F05EF}" srcId="{F3278AD9-F4D0-4A48-A5EF-FD74A9FAF6F0}" destId="{74668085-756F-4AD6-908E-4E9B13261B8F}" srcOrd="0" destOrd="0" parTransId="{E6141BA1-0594-4416-AE8B-029586860CF4}" sibTransId="{F2CF7FBC-EE88-4248-A5ED-AB6FC792FD84}"/>
    <dgm:cxn modelId="{42F9983C-538D-43DF-9745-CE4E84C2ACC1}" type="presOf" srcId="{56A65DB6-F58A-4234-B415-40CECA700715}" destId="{BEC65984-5AB8-40C9-99A1-5F8069A23DD9}" srcOrd="0" destOrd="0" presId="urn:microsoft.com/office/officeart/2016/7/layout/VerticalSolidActionList"/>
    <dgm:cxn modelId="{6485465D-4B16-4B3A-9254-394F3AE914D5}" type="presOf" srcId="{4A77ED2C-D824-4B1B-81C8-880ED9B18425}" destId="{3C796256-6790-43A3-8334-0D445D2DDF47}" srcOrd="0" destOrd="0" presId="urn:microsoft.com/office/officeart/2016/7/layout/VerticalSolidActionList"/>
    <dgm:cxn modelId="{F7C7F16C-2C10-4B55-B5B5-EAFCF466A0F0}" type="presOf" srcId="{39B3363C-5A63-4E51-B12D-4E90754782F1}" destId="{ABA22A05-23C1-4380-82D0-DE8E90666BF3}" srcOrd="0" destOrd="0" presId="urn:microsoft.com/office/officeart/2016/7/layout/VerticalSolidActionList"/>
    <dgm:cxn modelId="{DF381A70-9850-4AF3-B52C-748775C5968C}" srcId="{39B3363C-5A63-4E51-B12D-4E90754782F1}" destId="{D1193C80-AE80-4ABD-9C45-78184C685A1C}" srcOrd="0" destOrd="0" parTransId="{7BA0FC31-C551-4564-BD63-7E9A72F06B0A}" sibTransId="{E5D35591-2E2C-471E-9B1B-AD67F5AB0B09}"/>
    <dgm:cxn modelId="{4B567552-55D0-4651-8F21-6E7AC239FB9E}" type="presOf" srcId="{74668085-756F-4AD6-908E-4E9B13261B8F}" destId="{BAF2DD87-2322-437A-A4C1-88AB822C998C}" srcOrd="0" destOrd="0" presId="urn:microsoft.com/office/officeart/2016/7/layout/VerticalSolidActionList"/>
    <dgm:cxn modelId="{B5B57972-A5D6-40A2-A108-2E422280A818}" srcId="{F3278AD9-F4D0-4A48-A5EF-FD74A9FAF6F0}" destId="{56A65DB6-F58A-4234-B415-40CECA700715}" srcOrd="2" destOrd="0" parTransId="{5869045A-DE0A-47C7-BD56-DC4833CC7471}" sibTransId="{890B6DBC-18D3-4E54-A341-09CFA79745F6}"/>
    <dgm:cxn modelId="{38AEB478-E677-406C-BC96-95ED972743DB}" type="presOf" srcId="{F3278AD9-F4D0-4A48-A5EF-FD74A9FAF6F0}" destId="{2A646A9D-203C-4C15-B2F0-33FDB3F04F35}" srcOrd="0" destOrd="0" presId="urn:microsoft.com/office/officeart/2016/7/layout/VerticalSolidActionList"/>
    <dgm:cxn modelId="{A76E24AB-34DD-40A7-BB81-4E52FE538EF3}" srcId="{3959C224-9030-46A1-95D6-8EE88993DCC3}" destId="{4A77ED2C-D824-4B1B-81C8-880ED9B18425}" srcOrd="0" destOrd="0" parTransId="{DB418BDF-8ECB-42C8-8B44-08EB1F5CA794}" sibTransId="{09419E08-EFBD-44A8-82E8-8E2D7395E8B0}"/>
    <dgm:cxn modelId="{54C064CA-2527-4994-9ED5-E511A83244E9}" srcId="{74668085-756F-4AD6-908E-4E9B13261B8F}" destId="{FFFB1EFC-7F0E-4716-9FB0-584C4DB725EF}" srcOrd="0" destOrd="0" parTransId="{46B7CFC7-CC1B-45FA-9D88-FCAD5009C872}" sibTransId="{B1C4A025-33A4-4A4C-8B0F-6FBE702F3679}"/>
    <dgm:cxn modelId="{98DC97CD-4789-4C22-8B3E-E258A57D5A01}" srcId="{56A65DB6-F58A-4234-B415-40CECA700715}" destId="{97AB96D0-C54C-46CB-A57A-8FB67037B4BB}" srcOrd="0" destOrd="0" parTransId="{5D491CAE-8CCB-47C2-A920-E63EC390F42F}" sibTransId="{C61F0102-610F-4C23-8174-54082518E5F0}"/>
    <dgm:cxn modelId="{2F6718D7-ED1B-48A5-A918-32C96F72E6C6}" type="presOf" srcId="{C47CD93E-1052-4AB6-8C43-6A916CF9ACA1}" destId="{A6E28870-EA8A-4528-B4EF-A11CF78FF439}" srcOrd="0" destOrd="0" presId="urn:microsoft.com/office/officeart/2016/7/layout/VerticalSolidActionList"/>
    <dgm:cxn modelId="{DD96F2ED-8825-4737-9A0C-9E5186AE8908}" srcId="{F3278AD9-F4D0-4A48-A5EF-FD74A9FAF6F0}" destId="{206E0F60-F468-4C01-A4C1-78C47146F8D8}" srcOrd="1" destOrd="0" parTransId="{9802F29A-ACC1-4039-A8E6-4B54AF48A7B4}" sibTransId="{3B0DE2FA-9773-42B8-91A9-11649C2AF1B0}"/>
    <dgm:cxn modelId="{273986B8-D7DE-4ACE-BE92-8DF97DDFC07E}" type="presParOf" srcId="{2A646A9D-203C-4C15-B2F0-33FDB3F04F35}" destId="{663CC3D6-52C1-4422-AE4A-A5575D1BF6E8}" srcOrd="0" destOrd="0" presId="urn:microsoft.com/office/officeart/2016/7/layout/VerticalSolidActionList"/>
    <dgm:cxn modelId="{62C367CB-113B-433C-92BE-93F6BC41AAA6}" type="presParOf" srcId="{663CC3D6-52C1-4422-AE4A-A5575D1BF6E8}" destId="{BAF2DD87-2322-437A-A4C1-88AB822C998C}" srcOrd="0" destOrd="0" presId="urn:microsoft.com/office/officeart/2016/7/layout/VerticalSolidActionList"/>
    <dgm:cxn modelId="{AA227B4E-D7F7-4D3B-BFB9-F472F16A491F}" type="presParOf" srcId="{663CC3D6-52C1-4422-AE4A-A5575D1BF6E8}" destId="{BBBE4722-384A-4BAC-BBD9-7A5DF958C7E0}" srcOrd="1" destOrd="0" presId="urn:microsoft.com/office/officeart/2016/7/layout/VerticalSolidActionList"/>
    <dgm:cxn modelId="{AD5F8367-1903-4B9F-8B5A-2430F4F5345E}" type="presParOf" srcId="{2A646A9D-203C-4C15-B2F0-33FDB3F04F35}" destId="{37FC26FA-104E-4C70-9B74-087B44C395AF}" srcOrd="1" destOrd="0" presId="urn:microsoft.com/office/officeart/2016/7/layout/VerticalSolidActionList"/>
    <dgm:cxn modelId="{8B3D5E05-527B-49B7-9FDB-660EBF459D23}" type="presParOf" srcId="{2A646A9D-203C-4C15-B2F0-33FDB3F04F35}" destId="{6786E2A4-A39E-4D21-9136-C1F06E389E84}" srcOrd="2" destOrd="0" presId="urn:microsoft.com/office/officeart/2016/7/layout/VerticalSolidActionList"/>
    <dgm:cxn modelId="{F6456426-1D40-4571-A51C-829974898280}" type="presParOf" srcId="{6786E2A4-A39E-4D21-9136-C1F06E389E84}" destId="{AF2CC88C-5514-4CD0-929B-A7B9B21E9F13}" srcOrd="0" destOrd="0" presId="urn:microsoft.com/office/officeart/2016/7/layout/VerticalSolidActionList"/>
    <dgm:cxn modelId="{0522B252-DA60-4BF4-B65A-2FAF1D0C8B23}" type="presParOf" srcId="{6786E2A4-A39E-4D21-9136-C1F06E389E84}" destId="{A6E28870-EA8A-4528-B4EF-A11CF78FF439}" srcOrd="1" destOrd="0" presId="urn:microsoft.com/office/officeart/2016/7/layout/VerticalSolidActionList"/>
    <dgm:cxn modelId="{179FAA22-B004-4AC1-A41B-E88131017617}" type="presParOf" srcId="{2A646A9D-203C-4C15-B2F0-33FDB3F04F35}" destId="{55804409-7FB5-4808-9138-D96B6B02F9C7}" srcOrd="3" destOrd="0" presId="urn:microsoft.com/office/officeart/2016/7/layout/VerticalSolidActionList"/>
    <dgm:cxn modelId="{AD7A2F0A-BB88-42CD-8752-FE4E265CF921}" type="presParOf" srcId="{2A646A9D-203C-4C15-B2F0-33FDB3F04F35}" destId="{38286B59-70E1-4487-A53C-4FE9C2992068}" srcOrd="4" destOrd="0" presId="urn:microsoft.com/office/officeart/2016/7/layout/VerticalSolidActionList"/>
    <dgm:cxn modelId="{7CBA5CC1-7285-427F-93AD-C7D0657DEBFB}" type="presParOf" srcId="{38286B59-70E1-4487-A53C-4FE9C2992068}" destId="{BEC65984-5AB8-40C9-99A1-5F8069A23DD9}" srcOrd="0" destOrd="0" presId="urn:microsoft.com/office/officeart/2016/7/layout/VerticalSolidActionList"/>
    <dgm:cxn modelId="{7E94A448-9C07-48B4-8E17-AFF75356DB60}" type="presParOf" srcId="{38286B59-70E1-4487-A53C-4FE9C2992068}" destId="{E289A54F-BD91-4E3A-A7C6-A0A6BC881755}" srcOrd="1" destOrd="0" presId="urn:microsoft.com/office/officeart/2016/7/layout/VerticalSolidActionList"/>
    <dgm:cxn modelId="{B75343BC-52A9-4580-BE33-C46BFFB9044C}" type="presParOf" srcId="{2A646A9D-203C-4C15-B2F0-33FDB3F04F35}" destId="{4D19DEFE-358E-4F28-A52A-554FBA0B9E44}" srcOrd="5" destOrd="0" presId="urn:microsoft.com/office/officeart/2016/7/layout/VerticalSolidActionList"/>
    <dgm:cxn modelId="{443BB5DB-3014-458F-9938-EF10C1944BD1}" type="presParOf" srcId="{2A646A9D-203C-4C15-B2F0-33FDB3F04F35}" destId="{F4614C13-549A-42DD-97B0-F1FA0AFA60F0}" srcOrd="6" destOrd="0" presId="urn:microsoft.com/office/officeart/2016/7/layout/VerticalSolidActionList"/>
    <dgm:cxn modelId="{BDF8592B-60FC-494A-BAFA-442DF54BFB80}" type="presParOf" srcId="{F4614C13-549A-42DD-97B0-F1FA0AFA60F0}" destId="{A4CAB15C-DF8C-46D6-A5AC-CA1346653F0D}" srcOrd="0" destOrd="0" presId="urn:microsoft.com/office/officeart/2016/7/layout/VerticalSolidActionList"/>
    <dgm:cxn modelId="{37B4F732-71F7-4D38-9169-53549AFC446F}" type="presParOf" srcId="{F4614C13-549A-42DD-97B0-F1FA0AFA60F0}" destId="{3C796256-6790-43A3-8334-0D445D2DDF47}" srcOrd="1" destOrd="0" presId="urn:microsoft.com/office/officeart/2016/7/layout/VerticalSolidActionList"/>
    <dgm:cxn modelId="{F73E7FAB-CE99-404C-BDF5-453A419E23E1}" type="presParOf" srcId="{2A646A9D-203C-4C15-B2F0-33FDB3F04F35}" destId="{677FE257-B4B4-44C7-B8A5-312E48B788C0}" srcOrd="7" destOrd="0" presId="urn:microsoft.com/office/officeart/2016/7/layout/VerticalSolidActionList"/>
    <dgm:cxn modelId="{B33BCD3B-C46B-490B-AD34-E47E51AA618F}" type="presParOf" srcId="{2A646A9D-203C-4C15-B2F0-33FDB3F04F35}" destId="{7F093825-911F-4CCB-8420-C1B8070BACE4}" srcOrd="8" destOrd="0" presId="urn:microsoft.com/office/officeart/2016/7/layout/VerticalSolidActionList"/>
    <dgm:cxn modelId="{9256E700-ECD6-40F1-ACFA-9C662955E39B}" type="presParOf" srcId="{7F093825-911F-4CCB-8420-C1B8070BACE4}" destId="{ABA22A05-23C1-4380-82D0-DE8E90666BF3}" srcOrd="0" destOrd="0" presId="urn:microsoft.com/office/officeart/2016/7/layout/VerticalSolidActionList"/>
    <dgm:cxn modelId="{6C387445-864A-4311-85A1-90B3AF596380}" type="presParOf" srcId="{7F093825-911F-4CCB-8420-C1B8070BACE4}" destId="{E2BAD90F-AAB4-4046-9B89-150536AB15AF}"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A898D-3345-4A73-84A1-C596B1541695}">
      <dsp:nvSpPr>
        <dsp:cNvPr id="0" name=""/>
        <dsp:cNvSpPr/>
      </dsp:nvSpPr>
      <dsp:spPr>
        <a:xfrm>
          <a:off x="817322" y="711823"/>
          <a:ext cx="874125" cy="874125"/>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2C6E83-C2B7-4EFE-BFF8-F7C1402AEB1D}">
      <dsp:nvSpPr>
        <dsp:cNvPr id="0" name=""/>
        <dsp:cNvSpPr/>
      </dsp:nvSpPr>
      <dsp:spPr>
        <a:xfrm>
          <a:off x="5635"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b="0" kern="1200" dirty="0"/>
            <a:t>Technology is the result of human imagination</a:t>
          </a:r>
        </a:p>
      </dsp:txBody>
      <dsp:txXfrm>
        <a:off x="5635" y="1806345"/>
        <a:ext cx="2497500" cy="3366316"/>
      </dsp:txXfrm>
    </dsp:sp>
    <dsp:sp modelId="{88B48DC9-C368-4DC3-9412-2AF4A7C8304B}">
      <dsp:nvSpPr>
        <dsp:cNvPr id="0" name=""/>
        <dsp:cNvSpPr/>
      </dsp:nvSpPr>
      <dsp:spPr>
        <a:xfrm>
          <a:off x="5635"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DA00D221-BA96-42D4-B35F-951FEBD0C954}">
      <dsp:nvSpPr>
        <dsp:cNvPr id="0" name=""/>
        <dsp:cNvSpPr/>
      </dsp:nvSpPr>
      <dsp:spPr>
        <a:xfrm>
          <a:off x="3751885" y="711823"/>
          <a:ext cx="874125" cy="874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8E7D4A-0FB9-4D9B-8036-757692B7E8D3}">
      <dsp:nvSpPr>
        <dsp:cNvPr id="0" name=""/>
        <dsp:cNvSpPr/>
      </dsp:nvSpPr>
      <dsp:spPr>
        <a:xfrm>
          <a:off x="2940197"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technology involves design</a:t>
          </a:r>
        </a:p>
      </dsp:txBody>
      <dsp:txXfrm>
        <a:off x="2940197" y="1806345"/>
        <a:ext cx="2497500" cy="3366316"/>
      </dsp:txXfrm>
    </dsp:sp>
    <dsp:sp modelId="{CD5413F7-3525-4B31-9652-840414B94202}">
      <dsp:nvSpPr>
        <dsp:cNvPr id="0" name=""/>
        <dsp:cNvSpPr/>
      </dsp:nvSpPr>
      <dsp:spPr>
        <a:xfrm>
          <a:off x="2940197"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5F3D0EA6-6DCA-4C97-9CB6-DF84B2CD13E5}">
      <dsp:nvSpPr>
        <dsp:cNvPr id="0" name=""/>
        <dsp:cNvSpPr/>
      </dsp:nvSpPr>
      <dsp:spPr>
        <a:xfrm>
          <a:off x="6686447" y="711823"/>
          <a:ext cx="874125" cy="874125"/>
        </a:xfrm>
        <a:prstGeom prst="rect">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F3825F-5D73-4011-955B-47298124554F}">
      <dsp:nvSpPr>
        <dsp:cNvPr id="0" name=""/>
        <dsp:cNvSpPr/>
      </dsp:nvSpPr>
      <dsp:spPr>
        <a:xfrm>
          <a:off x="5874760"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design involves choices among possible options</a:t>
          </a:r>
        </a:p>
      </dsp:txBody>
      <dsp:txXfrm>
        <a:off x="5874760" y="1806345"/>
        <a:ext cx="2497500" cy="3366316"/>
      </dsp:txXfrm>
    </dsp:sp>
    <dsp:sp modelId="{B827DC36-F031-44FB-AF88-512369EB93C2}">
      <dsp:nvSpPr>
        <dsp:cNvPr id="0" name=""/>
        <dsp:cNvSpPr/>
      </dsp:nvSpPr>
      <dsp:spPr>
        <a:xfrm>
          <a:off x="5874760"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0DD18851-C223-4116-9048-6484281CDFCB}">
      <dsp:nvSpPr>
        <dsp:cNvPr id="0" name=""/>
        <dsp:cNvSpPr/>
      </dsp:nvSpPr>
      <dsp:spPr>
        <a:xfrm>
          <a:off x="9621010" y="711823"/>
          <a:ext cx="874125" cy="874125"/>
        </a:xfrm>
        <a:prstGeom prst="rect">
          <a:avLst/>
        </a:prstGeom>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71EDBC-3598-499C-AA87-CB55B341189E}">
      <dsp:nvSpPr>
        <dsp:cNvPr id="0" name=""/>
        <dsp:cNvSpPr/>
      </dsp:nvSpPr>
      <dsp:spPr>
        <a:xfrm>
          <a:off x="8809322"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All choices reflects values</a:t>
          </a:r>
        </a:p>
      </dsp:txBody>
      <dsp:txXfrm>
        <a:off x="8809322" y="1806345"/>
        <a:ext cx="2497500" cy="3366316"/>
      </dsp:txXfrm>
    </dsp:sp>
    <dsp:sp modelId="{755E5C02-261A-4859-AF7A-B78CF0F9268F}">
      <dsp:nvSpPr>
        <dsp:cNvPr id="0" name=""/>
        <dsp:cNvSpPr/>
      </dsp:nvSpPr>
      <dsp:spPr>
        <a:xfrm>
          <a:off x="8809322"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BA483794-ED3F-4CF8-BCCE-BD6A740D8EB8}">
      <dsp:nvSpPr>
        <dsp:cNvPr id="0" name=""/>
        <dsp:cNvSpPr/>
      </dsp:nvSpPr>
      <dsp:spPr>
        <a:xfrm>
          <a:off x="13070682" y="711823"/>
          <a:ext cx="874125" cy="874125"/>
        </a:xfrm>
        <a:prstGeom prst="rect">
          <a:avLst/>
        </a:prstGeom>
        <a:blipFill>
          <a:blip xmlns:r="http://schemas.openxmlformats.org/officeDocument/2006/relationships"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3EB537-875D-4437-A184-A5F472E6230B}">
      <dsp:nvSpPr>
        <dsp:cNvPr id="0" name=""/>
        <dsp:cNvSpPr/>
      </dsp:nvSpPr>
      <dsp:spPr>
        <a:xfrm>
          <a:off x="11743885" y="1806345"/>
          <a:ext cx="3527718"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Therefore, all technologies reflect and affect human values</a:t>
          </a:r>
        </a:p>
      </dsp:txBody>
      <dsp:txXfrm>
        <a:off x="11743885" y="1806345"/>
        <a:ext cx="3527718" cy="3366316"/>
      </dsp:txXfrm>
    </dsp:sp>
    <dsp:sp modelId="{E3961275-5160-4B80-ABC4-69BE743F69F3}">
      <dsp:nvSpPr>
        <dsp:cNvPr id="0" name=""/>
        <dsp:cNvSpPr/>
      </dsp:nvSpPr>
      <dsp:spPr>
        <a:xfrm>
          <a:off x="12258994"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 modelId="{7229018D-983B-44EC-8733-DAD3EAA33BE0}">
      <dsp:nvSpPr>
        <dsp:cNvPr id="0" name=""/>
        <dsp:cNvSpPr/>
      </dsp:nvSpPr>
      <dsp:spPr>
        <a:xfrm>
          <a:off x="16520354" y="711823"/>
          <a:ext cx="874125" cy="874125"/>
        </a:xfrm>
        <a:prstGeom prst="rect">
          <a:avLst/>
        </a:prstGeom>
        <a:blipFill>
          <a:blip xmlns:r="http://schemas.openxmlformats.org/officeDocument/2006/relationships" r:embed="rId11">
            <a:duotone>
              <a:schemeClr val="accent6">
                <a:shade val="45000"/>
                <a:satMod val="135000"/>
              </a:schemeClr>
              <a:prstClr val="white"/>
            </a:duotone>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973EFC-3D2A-413E-BC02-7D989A3266B5}">
      <dsp:nvSpPr>
        <dsp:cNvPr id="0" name=""/>
        <dsp:cNvSpPr/>
      </dsp:nvSpPr>
      <dsp:spPr>
        <a:xfrm>
          <a:off x="15708666" y="1806345"/>
          <a:ext cx="2497500" cy="336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kern="1200" dirty="0"/>
            <a:t>Ignoring values in the design process is irresponsible</a:t>
          </a:r>
        </a:p>
      </dsp:txBody>
      <dsp:txXfrm>
        <a:off x="15708666" y="1806345"/>
        <a:ext cx="2497500" cy="3366316"/>
      </dsp:txXfrm>
    </dsp:sp>
    <dsp:sp modelId="{66305D8F-A479-4532-A021-C9BEDCF02240}">
      <dsp:nvSpPr>
        <dsp:cNvPr id="0" name=""/>
        <dsp:cNvSpPr/>
      </dsp:nvSpPr>
      <dsp:spPr>
        <a:xfrm>
          <a:off x="15708666" y="5275172"/>
          <a:ext cx="2497500" cy="56216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9F65F-58AF-4D8B-BBB0-913B80271908}">
      <dsp:nvSpPr>
        <dsp:cNvPr id="0" name=""/>
        <dsp:cNvSpPr/>
      </dsp:nvSpPr>
      <dsp:spPr>
        <a:xfrm>
          <a:off x="486065" y="1613679"/>
          <a:ext cx="1857603" cy="185760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82A412-AA6E-4371-8EEA-44B822C714A6}">
      <dsp:nvSpPr>
        <dsp:cNvPr id="0" name=""/>
        <dsp:cNvSpPr/>
      </dsp:nvSpPr>
      <dsp:spPr>
        <a:xfrm>
          <a:off x="876162" y="2003775"/>
          <a:ext cx="1077410" cy="10774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9FAFA0-D0CE-4335-A0DA-DC595188CAA9}">
      <dsp:nvSpPr>
        <dsp:cNvPr id="0" name=""/>
        <dsp:cNvSpPr/>
      </dsp:nvSpPr>
      <dsp:spPr>
        <a:xfrm>
          <a:off x="2528706" y="1280304"/>
          <a:ext cx="4804678" cy="2524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Human welfare r</a:t>
          </a:r>
          <a:r>
            <a:rPr lang="en-US" sz="3600" kern="1200" dirty="0"/>
            <a:t>efers to people’s </a:t>
          </a:r>
          <a:r>
            <a:rPr lang="en-US" sz="3600" b="1" kern="1200" dirty="0">
              <a:solidFill>
                <a:prstClr val="black">
                  <a:hueOff val="0"/>
                  <a:satOff val="0"/>
                  <a:lumOff val="0"/>
                  <a:alphaOff val="0"/>
                </a:prstClr>
              </a:solidFill>
              <a:latin typeface="Calibri" panose="020F0502020204030204"/>
              <a:ea typeface="+mn-ea"/>
              <a:cs typeface="+mn-cs"/>
            </a:rPr>
            <a:t>physical,</a:t>
          </a:r>
          <a:r>
            <a:rPr lang="en-US" sz="3600" kern="1200" dirty="0"/>
            <a:t> material, and psychological well-being</a:t>
          </a:r>
        </a:p>
      </dsp:txBody>
      <dsp:txXfrm>
        <a:off x="2528706" y="1280304"/>
        <a:ext cx="4804678" cy="2524353"/>
      </dsp:txXfrm>
    </dsp:sp>
    <dsp:sp modelId="{42E34725-773B-4543-A903-07A384C57D29}">
      <dsp:nvSpPr>
        <dsp:cNvPr id="0" name=""/>
        <dsp:cNvSpPr/>
      </dsp:nvSpPr>
      <dsp:spPr>
        <a:xfrm>
          <a:off x="8096329" y="1613679"/>
          <a:ext cx="1857603" cy="185760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D5C69F-31C2-44B9-92BB-932F3B108E9B}">
      <dsp:nvSpPr>
        <dsp:cNvPr id="0" name=""/>
        <dsp:cNvSpPr/>
      </dsp:nvSpPr>
      <dsp:spPr>
        <a:xfrm>
          <a:off x="8486426" y="2003775"/>
          <a:ext cx="1077410" cy="10774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ABFC96-A530-465F-B0B0-60C29DA39E00}">
      <dsp:nvSpPr>
        <dsp:cNvPr id="0" name=""/>
        <dsp:cNvSpPr/>
      </dsp:nvSpPr>
      <dsp:spPr>
        <a:xfrm>
          <a:off x="10351991" y="1613679"/>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Accessibility </a:t>
          </a:r>
          <a:r>
            <a:rPr lang="en-US" sz="3600" kern="1200" dirty="0"/>
            <a:t>refers to making all people successful users of information technology</a:t>
          </a:r>
        </a:p>
      </dsp:txBody>
      <dsp:txXfrm>
        <a:off x="10351991" y="1613679"/>
        <a:ext cx="4378637" cy="1857603"/>
      </dsp:txXfrm>
    </dsp:sp>
    <dsp:sp modelId="{839D8754-07FE-4890-B551-84273B36B2A6}">
      <dsp:nvSpPr>
        <dsp:cNvPr id="0" name=""/>
        <dsp:cNvSpPr/>
      </dsp:nvSpPr>
      <dsp:spPr>
        <a:xfrm>
          <a:off x="15493573" y="1613679"/>
          <a:ext cx="1857603" cy="185760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0F32C-3E15-488C-A552-DC6B2E98E0A3}">
      <dsp:nvSpPr>
        <dsp:cNvPr id="0" name=""/>
        <dsp:cNvSpPr/>
      </dsp:nvSpPr>
      <dsp:spPr>
        <a:xfrm>
          <a:off x="15883669" y="2003775"/>
          <a:ext cx="1077410" cy="10774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BD37B7-B095-4565-BD76-317692E88CDF}">
      <dsp:nvSpPr>
        <dsp:cNvPr id="0" name=""/>
        <dsp:cNvSpPr/>
      </dsp:nvSpPr>
      <dsp:spPr>
        <a:xfrm>
          <a:off x="17749234" y="1613679"/>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Respect</a:t>
          </a:r>
          <a:r>
            <a:rPr lang="en-US" sz="3600" kern="1200" dirty="0"/>
            <a:t> refers to treating people with politeness and consideration</a:t>
          </a:r>
        </a:p>
      </dsp:txBody>
      <dsp:txXfrm>
        <a:off x="17749234" y="1613679"/>
        <a:ext cx="4378637" cy="1857603"/>
      </dsp:txXfrm>
    </dsp:sp>
    <dsp:sp modelId="{0CD5CA4E-2570-4DB1-B526-54F1673E22F3}">
      <dsp:nvSpPr>
        <dsp:cNvPr id="0" name=""/>
        <dsp:cNvSpPr/>
      </dsp:nvSpPr>
      <dsp:spPr>
        <a:xfrm>
          <a:off x="486065" y="5226628"/>
          <a:ext cx="1857603" cy="185760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32FC7F-8A2B-42A5-AD6B-0D69EBBF12CE}">
      <dsp:nvSpPr>
        <dsp:cNvPr id="0" name=""/>
        <dsp:cNvSpPr/>
      </dsp:nvSpPr>
      <dsp:spPr>
        <a:xfrm>
          <a:off x="876162" y="5616725"/>
          <a:ext cx="1077410" cy="10774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1D184A-B205-4238-A694-E8B8D816E102}">
      <dsp:nvSpPr>
        <dsp:cNvPr id="0" name=""/>
        <dsp:cNvSpPr/>
      </dsp:nvSpPr>
      <dsp:spPr>
        <a:xfrm>
          <a:off x="2741727" y="5226628"/>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Calmness</a:t>
          </a:r>
          <a:r>
            <a:rPr lang="en-US" sz="3600" kern="1200" dirty="0"/>
            <a:t> refers to a peaceful and composed psychological state</a:t>
          </a:r>
        </a:p>
      </dsp:txBody>
      <dsp:txXfrm>
        <a:off x="2741727" y="5226628"/>
        <a:ext cx="4378637" cy="1857603"/>
      </dsp:txXfrm>
    </dsp:sp>
    <dsp:sp modelId="{36A2027B-5F9E-4987-A111-A632F8B433B8}">
      <dsp:nvSpPr>
        <dsp:cNvPr id="0" name=""/>
        <dsp:cNvSpPr/>
      </dsp:nvSpPr>
      <dsp:spPr>
        <a:xfrm>
          <a:off x="7883309" y="5226628"/>
          <a:ext cx="1857603" cy="185760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3252DB-307D-4B12-B4FF-36639182824D}">
      <dsp:nvSpPr>
        <dsp:cNvPr id="0" name=""/>
        <dsp:cNvSpPr/>
      </dsp:nvSpPr>
      <dsp:spPr>
        <a:xfrm>
          <a:off x="8273405" y="5616725"/>
          <a:ext cx="1077410" cy="107741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697AF-7B8D-4944-B722-683629FDADAA}">
      <dsp:nvSpPr>
        <dsp:cNvPr id="0" name=""/>
        <dsp:cNvSpPr/>
      </dsp:nvSpPr>
      <dsp:spPr>
        <a:xfrm>
          <a:off x="10138970" y="5226628"/>
          <a:ext cx="4378637" cy="1857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Freedom from bias</a:t>
          </a:r>
          <a:r>
            <a:rPr lang="en-US" sz="3600" kern="1200" dirty="0"/>
            <a:t> refers to systematic unfairness perpetrated on individuals or groups, including pre-existing social bias, technical bias, and emergent social bias</a:t>
          </a:r>
        </a:p>
      </dsp:txBody>
      <dsp:txXfrm>
        <a:off x="10138970" y="5226628"/>
        <a:ext cx="4378637" cy="1857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69C9C-A8E3-4F16-B637-A7F21371CAB2}">
      <dsp:nvSpPr>
        <dsp:cNvPr id="0" name=""/>
        <dsp:cNvSpPr/>
      </dsp:nvSpPr>
      <dsp:spPr>
        <a:xfrm>
          <a:off x="21126" y="250623"/>
          <a:ext cx="2584905" cy="25849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45583-9E05-4CAE-BC64-F2B632EBD028}">
      <dsp:nvSpPr>
        <dsp:cNvPr id="0" name=""/>
        <dsp:cNvSpPr/>
      </dsp:nvSpPr>
      <dsp:spPr>
        <a:xfrm>
          <a:off x="563956" y="793453"/>
          <a:ext cx="1499245" cy="1499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595B3D-8055-4074-9D4C-50E16B8DC0FC}">
      <dsp:nvSpPr>
        <dsp:cNvPr id="0" name=""/>
        <dsp:cNvSpPr/>
      </dsp:nvSpPr>
      <dsp:spPr>
        <a:xfrm>
          <a:off x="3159940" y="250623"/>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Ownership and property</a:t>
          </a:r>
          <a:r>
            <a:rPr lang="en-US" sz="3600" kern="1200" dirty="0"/>
            <a:t> refers to a right to possess an object (or information), use it, manage it, derive income from it, and bequeath it</a:t>
          </a:r>
        </a:p>
      </dsp:txBody>
      <dsp:txXfrm>
        <a:off x="3159940" y="250623"/>
        <a:ext cx="6092992" cy="2584905"/>
      </dsp:txXfrm>
    </dsp:sp>
    <dsp:sp modelId="{C7A01C55-6087-49A0-AEFF-4B6C1FC3C2BA}">
      <dsp:nvSpPr>
        <dsp:cNvPr id="0" name=""/>
        <dsp:cNvSpPr/>
      </dsp:nvSpPr>
      <dsp:spPr>
        <a:xfrm>
          <a:off x="10314591" y="250623"/>
          <a:ext cx="2584905" cy="258490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975FC3-26A0-41B0-9C03-739E862B1299}">
      <dsp:nvSpPr>
        <dsp:cNvPr id="0" name=""/>
        <dsp:cNvSpPr/>
      </dsp:nvSpPr>
      <dsp:spPr>
        <a:xfrm>
          <a:off x="10857421" y="793453"/>
          <a:ext cx="1499245" cy="149924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199E5E-E20A-4D7B-91BD-DB62D0A8F84F}">
      <dsp:nvSpPr>
        <dsp:cNvPr id="0" name=""/>
        <dsp:cNvSpPr/>
      </dsp:nvSpPr>
      <dsp:spPr>
        <a:xfrm>
          <a:off x="13453405" y="250623"/>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Privacy</a:t>
          </a:r>
          <a:r>
            <a:rPr lang="en-US" sz="3600" kern="1200" dirty="0"/>
            <a:t> refers to a claim, an entitlement, or a right of an individual to determine what information about himself or herself can be communicated to others</a:t>
          </a:r>
        </a:p>
      </dsp:txBody>
      <dsp:txXfrm>
        <a:off x="13453405" y="250623"/>
        <a:ext cx="6092992" cy="2584905"/>
      </dsp:txXfrm>
    </dsp:sp>
    <dsp:sp modelId="{28708D41-2E2E-44FC-814C-6F74FFE7EF5E}">
      <dsp:nvSpPr>
        <dsp:cNvPr id="0" name=""/>
        <dsp:cNvSpPr/>
      </dsp:nvSpPr>
      <dsp:spPr>
        <a:xfrm>
          <a:off x="21126" y="3997071"/>
          <a:ext cx="2584905" cy="258490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CB1632-3808-48B5-B4A9-14BB83FFD2D3}">
      <dsp:nvSpPr>
        <dsp:cNvPr id="0" name=""/>
        <dsp:cNvSpPr/>
      </dsp:nvSpPr>
      <dsp:spPr>
        <a:xfrm>
          <a:off x="563956" y="4539901"/>
          <a:ext cx="1499245" cy="14992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179345-4C35-42D4-BDB8-2A2ACFFCF68D}">
      <dsp:nvSpPr>
        <dsp:cNvPr id="0" name=""/>
        <dsp:cNvSpPr/>
      </dsp:nvSpPr>
      <dsp:spPr>
        <a:xfrm>
          <a:off x="3159940" y="3997071"/>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Trust</a:t>
          </a:r>
          <a:r>
            <a:rPr lang="en-US" sz="3600" kern="1200" dirty="0"/>
            <a:t> refers to expectations that exist between people who can experience good will, extend good will toward others, feel vulnerable, and experience betrayal</a:t>
          </a:r>
        </a:p>
      </dsp:txBody>
      <dsp:txXfrm>
        <a:off x="3159940" y="3997071"/>
        <a:ext cx="6092992" cy="2584905"/>
      </dsp:txXfrm>
    </dsp:sp>
    <dsp:sp modelId="{1D99BF7C-D62B-4C7A-A5CB-F63323ED9A59}">
      <dsp:nvSpPr>
        <dsp:cNvPr id="0" name=""/>
        <dsp:cNvSpPr/>
      </dsp:nvSpPr>
      <dsp:spPr>
        <a:xfrm>
          <a:off x="10314591" y="3997071"/>
          <a:ext cx="2584905" cy="25849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11765-0080-42CC-9C02-F4A2AAE9F7FA}">
      <dsp:nvSpPr>
        <dsp:cNvPr id="0" name=""/>
        <dsp:cNvSpPr/>
      </dsp:nvSpPr>
      <dsp:spPr>
        <a:xfrm>
          <a:off x="10857421" y="4539901"/>
          <a:ext cx="1499245" cy="14992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B3DB18-CE17-4716-8DB5-D844E666BF53}">
      <dsp:nvSpPr>
        <dsp:cNvPr id="0" name=""/>
        <dsp:cNvSpPr/>
      </dsp:nvSpPr>
      <dsp:spPr>
        <a:xfrm>
          <a:off x="13453405" y="3997071"/>
          <a:ext cx="6092992" cy="258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a:t>Accountability</a:t>
          </a:r>
          <a:r>
            <a:rPr lang="en-US" sz="3600" kern="1200" dirty="0"/>
            <a:t> refers to the properties that ensures that the actions of a person, people, or institution may be traced uniquely to the person, people, or institution</a:t>
          </a:r>
        </a:p>
      </dsp:txBody>
      <dsp:txXfrm>
        <a:off x="13453405" y="3997071"/>
        <a:ext cx="6092992" cy="25849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628C2-2296-4DEC-A3FD-96E56E6F639D}">
      <dsp:nvSpPr>
        <dsp:cNvPr id="0" name=""/>
        <dsp:cNvSpPr/>
      </dsp:nvSpPr>
      <dsp:spPr>
        <a:xfrm>
          <a:off x="1081518" y="1393243"/>
          <a:ext cx="5793037" cy="5793037"/>
        </a:xfrm>
        <a:prstGeom prst="circularArrow">
          <a:avLst>
            <a:gd name="adj1" fmla="val 4668"/>
            <a:gd name="adj2" fmla="val 272909"/>
            <a:gd name="adj3" fmla="val 12894671"/>
            <a:gd name="adj4" fmla="val 17987832"/>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2E4A47-C469-4CF9-99CC-06BECD09A87C}">
      <dsp:nvSpPr>
        <dsp:cNvPr id="0" name=""/>
        <dsp:cNvSpPr/>
      </dsp:nvSpPr>
      <dsp:spPr>
        <a:xfrm>
          <a:off x="2080311" y="1533196"/>
          <a:ext cx="3795451" cy="1897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Stakeholders</a:t>
          </a:r>
        </a:p>
      </dsp:txBody>
      <dsp:txXfrm>
        <a:off x="2172950" y="1625835"/>
        <a:ext cx="3610173" cy="1712447"/>
      </dsp:txXfrm>
    </dsp:sp>
    <dsp:sp modelId="{4DC6436D-FA11-4073-95A7-FCC5D3D4CD11}">
      <dsp:nvSpPr>
        <dsp:cNvPr id="0" name=""/>
        <dsp:cNvSpPr/>
      </dsp:nvSpPr>
      <dsp:spPr>
        <a:xfrm>
          <a:off x="4160396" y="3613281"/>
          <a:ext cx="3795451" cy="18977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Values</a:t>
          </a:r>
        </a:p>
      </dsp:txBody>
      <dsp:txXfrm>
        <a:off x="4253035" y="3705920"/>
        <a:ext cx="3610173" cy="1712447"/>
      </dsp:txXfrm>
    </dsp:sp>
    <dsp:sp modelId="{01AEDEEA-7EE5-40A2-B9B7-1A63D1696D63}">
      <dsp:nvSpPr>
        <dsp:cNvPr id="0" name=""/>
        <dsp:cNvSpPr/>
      </dsp:nvSpPr>
      <dsp:spPr>
        <a:xfrm>
          <a:off x="2080311" y="5693366"/>
          <a:ext cx="3795451" cy="18977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Value Tensions</a:t>
          </a:r>
        </a:p>
      </dsp:txBody>
      <dsp:txXfrm>
        <a:off x="2172950" y="5786005"/>
        <a:ext cx="3610173" cy="1712447"/>
      </dsp:txXfrm>
    </dsp:sp>
    <dsp:sp modelId="{6E97AE0F-B38D-4A92-9657-9AD72CFAB048}">
      <dsp:nvSpPr>
        <dsp:cNvPr id="0" name=""/>
        <dsp:cNvSpPr/>
      </dsp:nvSpPr>
      <dsp:spPr>
        <a:xfrm>
          <a:off x="226" y="3613281"/>
          <a:ext cx="3795451" cy="18977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Design Trade-offs</a:t>
          </a:r>
        </a:p>
      </dsp:txBody>
      <dsp:txXfrm>
        <a:off x="92865" y="3705920"/>
        <a:ext cx="3610173" cy="17124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48213-069D-4396-8ADE-2F0A5BD85595}">
      <dsp:nvSpPr>
        <dsp:cNvPr id="0" name=""/>
        <dsp:cNvSpPr/>
      </dsp:nvSpPr>
      <dsp:spPr>
        <a:xfrm>
          <a:off x="3154997" y="4015"/>
          <a:ext cx="12619990" cy="20800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t" anchorCtr="0">
          <a:noAutofit/>
        </a:bodyPr>
        <a:lstStyle/>
        <a:p>
          <a:pPr marL="0" lvl="0" indent="0" algn="l" defTabSz="1600200">
            <a:lnSpc>
              <a:spcPct val="90000"/>
            </a:lnSpc>
            <a:spcBef>
              <a:spcPct val="0"/>
            </a:spcBef>
            <a:spcAft>
              <a:spcPct val="35000"/>
            </a:spcAft>
            <a:buNone/>
          </a:pPr>
          <a:r>
            <a:rPr lang="en-US" sz="3600" i="1" kern="1200" dirty="0"/>
            <a:t>Red lines</a:t>
          </a:r>
          <a:r>
            <a:rPr lang="en-US" sz="3600" kern="1200" dirty="0"/>
            <a:t>: bedrock values that </a:t>
          </a:r>
          <a:r>
            <a:rPr lang="en-US" sz="3600" kern="1200" dirty="0">
              <a:solidFill>
                <a:srgbClr val="FF0000"/>
              </a:solidFill>
            </a:rPr>
            <a:t>cannot</a:t>
          </a:r>
          <a:r>
            <a:rPr lang="en-US" sz="3600" kern="1200" dirty="0"/>
            <a:t> be violated</a:t>
          </a:r>
        </a:p>
        <a:p>
          <a:pPr marL="285750" lvl="1" indent="-285750" algn="l" defTabSz="1600200">
            <a:lnSpc>
              <a:spcPct val="90000"/>
            </a:lnSpc>
            <a:spcBef>
              <a:spcPct val="0"/>
            </a:spcBef>
            <a:spcAft>
              <a:spcPct val="15000"/>
            </a:spcAft>
            <a:buChar char="•"/>
          </a:pPr>
          <a:r>
            <a:rPr lang="en-US" sz="3600" kern="1200" dirty="0"/>
            <a:t>Address these first</a:t>
          </a:r>
        </a:p>
      </dsp:txBody>
      <dsp:txXfrm>
        <a:off x="3154997" y="4015"/>
        <a:ext cx="12619990" cy="2080058"/>
      </dsp:txXfrm>
    </dsp:sp>
    <dsp:sp modelId="{761C2293-FD72-46FC-AC9B-F03782CCA3A2}">
      <dsp:nvSpPr>
        <dsp:cNvPr id="0" name=""/>
        <dsp:cNvSpPr/>
      </dsp:nvSpPr>
      <dsp:spPr>
        <a:xfrm>
          <a:off x="0" y="4015"/>
          <a:ext cx="3154997" cy="208005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Identify Red Lines</a:t>
          </a:r>
        </a:p>
      </dsp:txBody>
      <dsp:txXfrm>
        <a:off x="0" y="4015"/>
        <a:ext cx="3154997" cy="2080058"/>
      </dsp:txXfrm>
    </dsp:sp>
    <dsp:sp modelId="{98DDB687-F15F-4814-9314-D803572C3D2F}">
      <dsp:nvSpPr>
        <dsp:cNvPr id="0" name=""/>
        <dsp:cNvSpPr/>
      </dsp:nvSpPr>
      <dsp:spPr>
        <a:xfrm>
          <a:off x="3154997" y="2208877"/>
          <a:ext cx="12619990" cy="208005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Look for </a:t>
          </a:r>
          <a:r>
            <a:rPr lang="en-US" sz="3600" kern="1200" dirty="0">
              <a:solidFill>
                <a:srgbClr val="FF0000"/>
              </a:solidFill>
            </a:rPr>
            <a:t>win-win</a:t>
          </a:r>
          <a:r>
            <a:rPr lang="en-US" sz="3600" kern="1200" dirty="0"/>
            <a:t> scenarios</a:t>
          </a:r>
        </a:p>
        <a:p>
          <a:pPr marL="285750" lvl="1" indent="-285750" algn="l" defTabSz="1600200">
            <a:lnSpc>
              <a:spcPct val="90000"/>
            </a:lnSpc>
            <a:spcBef>
              <a:spcPct val="0"/>
            </a:spcBef>
            <a:spcAft>
              <a:spcPct val="15000"/>
            </a:spcAft>
            <a:buChar char="•"/>
          </a:pPr>
          <a:r>
            <a:rPr lang="en-US" sz="3600" kern="1200" dirty="0"/>
            <a:t>Some stakeholders may be agreement; others may want the same outcome but for different reasons</a:t>
          </a:r>
        </a:p>
      </dsp:txBody>
      <dsp:txXfrm>
        <a:off x="3154997" y="2208877"/>
        <a:ext cx="12619990" cy="2080058"/>
      </dsp:txXfrm>
    </dsp:sp>
    <dsp:sp modelId="{1D5F1E06-3259-4F80-A6F2-BEF690C4B17D}">
      <dsp:nvSpPr>
        <dsp:cNvPr id="0" name=""/>
        <dsp:cNvSpPr/>
      </dsp:nvSpPr>
      <dsp:spPr>
        <a:xfrm>
          <a:off x="0" y="2208877"/>
          <a:ext cx="3154997" cy="208005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Look for Win—Wins</a:t>
          </a:r>
        </a:p>
      </dsp:txBody>
      <dsp:txXfrm>
        <a:off x="0" y="2208877"/>
        <a:ext cx="3154997" cy="2080058"/>
      </dsp:txXfrm>
    </dsp:sp>
    <dsp:sp modelId="{3CCE994E-6EB4-4F3E-ADBA-6AC2F8AF2E61}">
      <dsp:nvSpPr>
        <dsp:cNvPr id="0" name=""/>
        <dsp:cNvSpPr/>
      </dsp:nvSpPr>
      <dsp:spPr>
        <a:xfrm>
          <a:off x="3154997" y="4413739"/>
          <a:ext cx="12619990" cy="208005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Be open and honest when value tradeoffs are necessary</a:t>
          </a:r>
        </a:p>
        <a:p>
          <a:pPr marL="285750" lvl="1" indent="-285750" algn="l" defTabSz="1600200">
            <a:lnSpc>
              <a:spcPct val="90000"/>
            </a:lnSpc>
            <a:spcBef>
              <a:spcPct val="0"/>
            </a:spcBef>
            <a:spcAft>
              <a:spcPct val="15000"/>
            </a:spcAft>
            <a:buChar char="•"/>
          </a:pPr>
          <a:r>
            <a:rPr lang="en-US" sz="3600" kern="1200" dirty="0"/>
            <a:t>e.g. when functionality and privacy are in tension, both can be addressed through informed consent</a:t>
          </a:r>
        </a:p>
      </dsp:txBody>
      <dsp:txXfrm>
        <a:off x="3154997" y="4413739"/>
        <a:ext cx="12619990" cy="2080058"/>
      </dsp:txXfrm>
    </dsp:sp>
    <dsp:sp modelId="{5C1EEB7D-D478-410C-A083-2E3B62F8A740}">
      <dsp:nvSpPr>
        <dsp:cNvPr id="0" name=""/>
        <dsp:cNvSpPr/>
      </dsp:nvSpPr>
      <dsp:spPr>
        <a:xfrm>
          <a:off x="0" y="4413739"/>
          <a:ext cx="3154997" cy="208005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Embrace Tradeoffs</a:t>
          </a:r>
        </a:p>
      </dsp:txBody>
      <dsp:txXfrm>
        <a:off x="0" y="4413739"/>
        <a:ext cx="3154997" cy="2080058"/>
      </dsp:txXfrm>
    </dsp:sp>
    <dsp:sp modelId="{B2B32E18-F142-4EFB-B8F9-FD905684DC44}">
      <dsp:nvSpPr>
        <dsp:cNvPr id="0" name=""/>
        <dsp:cNvSpPr/>
      </dsp:nvSpPr>
      <dsp:spPr>
        <a:xfrm>
          <a:off x="3154997" y="6618601"/>
          <a:ext cx="12619990" cy="208005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528335" rIns="244863" bIns="528335" numCol="1" spcCol="1270" anchor="ctr" anchorCtr="0">
          <a:noAutofit/>
        </a:bodyPr>
        <a:lstStyle/>
        <a:p>
          <a:pPr marL="0" lvl="0" indent="0" algn="l" defTabSz="1600200">
            <a:lnSpc>
              <a:spcPct val="90000"/>
            </a:lnSpc>
            <a:spcBef>
              <a:spcPct val="0"/>
            </a:spcBef>
            <a:spcAft>
              <a:spcPct val="35000"/>
            </a:spcAft>
            <a:buNone/>
          </a:pPr>
          <a:r>
            <a:rPr lang="en-US" sz="3600" kern="1200" dirty="0"/>
            <a:t>Creatively leverage technical and social solutions in concert</a:t>
          </a:r>
        </a:p>
        <a:p>
          <a:pPr marL="285750" lvl="1" indent="-285750" algn="l" defTabSz="1600200">
            <a:lnSpc>
              <a:spcPct val="90000"/>
            </a:lnSpc>
            <a:spcBef>
              <a:spcPct val="0"/>
            </a:spcBef>
            <a:spcAft>
              <a:spcPct val="15000"/>
            </a:spcAft>
            <a:buChar char="•"/>
          </a:pPr>
          <a:r>
            <a:rPr lang="en-US" sz="3600" kern="1200" dirty="0"/>
            <a:t>e.g. if a new system is going to automate away jobs, pair it with a retraining program</a:t>
          </a:r>
        </a:p>
      </dsp:txBody>
      <dsp:txXfrm>
        <a:off x="3154997" y="6618601"/>
        <a:ext cx="12619990" cy="2080058"/>
      </dsp:txXfrm>
    </dsp:sp>
    <dsp:sp modelId="{7AF06DD6-F95F-4589-B52F-A8865B0391F4}">
      <dsp:nvSpPr>
        <dsp:cNvPr id="0" name=""/>
        <dsp:cNvSpPr/>
      </dsp:nvSpPr>
      <dsp:spPr>
        <a:xfrm>
          <a:off x="0" y="6618601"/>
          <a:ext cx="3154997" cy="208005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205464" rIns="166952" bIns="205464" numCol="1" spcCol="1270" anchor="ctr" anchorCtr="0">
          <a:noAutofit/>
        </a:bodyPr>
        <a:lstStyle/>
        <a:p>
          <a:pPr marL="0" lvl="0" indent="0" algn="ctr" defTabSz="1600200">
            <a:lnSpc>
              <a:spcPct val="90000"/>
            </a:lnSpc>
            <a:spcBef>
              <a:spcPct val="0"/>
            </a:spcBef>
            <a:spcAft>
              <a:spcPct val="35000"/>
            </a:spcAft>
            <a:buNone/>
          </a:pPr>
          <a:r>
            <a:rPr lang="en-US" sz="3600" kern="1200" dirty="0"/>
            <a:t>Don’t Forget Social Solutions</a:t>
          </a:r>
        </a:p>
      </dsp:txBody>
      <dsp:txXfrm>
        <a:off x="0" y="6618601"/>
        <a:ext cx="3154997" cy="20800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E4722-384A-4BAC-BBD9-7A5DF958C7E0}">
      <dsp:nvSpPr>
        <dsp:cNvPr id="0" name=""/>
        <dsp:cNvSpPr/>
      </dsp:nvSpPr>
      <dsp:spPr>
        <a:xfrm>
          <a:off x="3154997" y="3781"/>
          <a:ext cx="12619990" cy="16593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Adopt and extend the methods for your own purposes. Adapt for your sociotechnical setting.</a:t>
          </a:r>
        </a:p>
      </dsp:txBody>
      <dsp:txXfrm>
        <a:off x="3154997" y="3781"/>
        <a:ext cx="12619990" cy="1659372"/>
      </dsp:txXfrm>
    </dsp:sp>
    <dsp:sp modelId="{BAF2DD87-2322-437A-A4C1-88AB822C998C}">
      <dsp:nvSpPr>
        <dsp:cNvPr id="0" name=""/>
        <dsp:cNvSpPr/>
      </dsp:nvSpPr>
      <dsp:spPr>
        <a:xfrm>
          <a:off x="0" y="3781"/>
          <a:ext cx="3154997" cy="16593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Adopt, Extend, Adapt</a:t>
          </a:r>
        </a:p>
      </dsp:txBody>
      <dsp:txXfrm>
        <a:off x="0" y="3781"/>
        <a:ext cx="3154997" cy="1659372"/>
      </dsp:txXfrm>
    </dsp:sp>
    <dsp:sp modelId="{A6E28870-EA8A-4528-B4EF-A11CF78FF439}">
      <dsp:nvSpPr>
        <dsp:cNvPr id="0" name=""/>
        <dsp:cNvSpPr/>
      </dsp:nvSpPr>
      <dsp:spPr>
        <a:xfrm>
          <a:off x="3154997" y="1762716"/>
          <a:ext cx="12619990" cy="16593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Use a variety of empirical values-elicitation methods, rather than relying on a single one</a:t>
          </a:r>
          <a:r>
            <a:rPr lang="en-US" sz="2000" kern="1200" dirty="0"/>
            <a:t>.</a:t>
          </a:r>
        </a:p>
      </dsp:txBody>
      <dsp:txXfrm>
        <a:off x="3154997" y="1762716"/>
        <a:ext cx="12619990" cy="1659372"/>
      </dsp:txXfrm>
    </dsp:sp>
    <dsp:sp modelId="{AF2CC88C-5514-4CD0-929B-A7B9B21E9F13}">
      <dsp:nvSpPr>
        <dsp:cNvPr id="0" name=""/>
        <dsp:cNvSpPr/>
      </dsp:nvSpPr>
      <dsp:spPr>
        <a:xfrm>
          <a:off x="0" y="1762716"/>
          <a:ext cx="3154997" cy="16593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Variety</a:t>
          </a:r>
        </a:p>
      </dsp:txBody>
      <dsp:txXfrm>
        <a:off x="0" y="1762716"/>
        <a:ext cx="3154997" cy="1659372"/>
      </dsp:txXfrm>
    </dsp:sp>
    <dsp:sp modelId="{E289A54F-BD91-4E3A-A7C6-A0A6BC881755}">
      <dsp:nvSpPr>
        <dsp:cNvPr id="0" name=""/>
        <dsp:cNvSpPr/>
      </dsp:nvSpPr>
      <dsp:spPr>
        <a:xfrm>
          <a:off x="3154997" y="3521651"/>
          <a:ext cx="12619990" cy="16593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Continue to elicit stakeholder values throughout the design. If new values of import surface during the design process, engage them.</a:t>
          </a:r>
        </a:p>
      </dsp:txBody>
      <dsp:txXfrm>
        <a:off x="3154997" y="3521651"/>
        <a:ext cx="12619990" cy="1659372"/>
      </dsp:txXfrm>
    </dsp:sp>
    <dsp:sp modelId="{BEC65984-5AB8-40C9-99A1-5F8069A23DD9}">
      <dsp:nvSpPr>
        <dsp:cNvPr id="0" name=""/>
        <dsp:cNvSpPr/>
      </dsp:nvSpPr>
      <dsp:spPr>
        <a:xfrm>
          <a:off x="0" y="3521651"/>
          <a:ext cx="3154997" cy="16593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Continuous Evaluation</a:t>
          </a:r>
        </a:p>
      </dsp:txBody>
      <dsp:txXfrm>
        <a:off x="0" y="3521651"/>
        <a:ext cx="3154997" cy="1659372"/>
      </dsp:txXfrm>
    </dsp:sp>
    <dsp:sp modelId="{3C796256-6790-43A3-8334-0D445D2DDF47}">
      <dsp:nvSpPr>
        <dsp:cNvPr id="0" name=""/>
        <dsp:cNvSpPr/>
      </dsp:nvSpPr>
      <dsp:spPr>
        <a:xfrm>
          <a:off x="3154997" y="5280586"/>
          <a:ext cx="12619990" cy="16593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Anticipate unanticipated consequences: continue the process throughout the deployment of the technology</a:t>
          </a:r>
        </a:p>
      </dsp:txBody>
      <dsp:txXfrm>
        <a:off x="3154997" y="5280586"/>
        <a:ext cx="12619990" cy="1659372"/>
      </dsp:txXfrm>
    </dsp:sp>
    <dsp:sp modelId="{A4CAB15C-DF8C-46D6-A5AC-CA1346653F0D}">
      <dsp:nvSpPr>
        <dsp:cNvPr id="0" name=""/>
        <dsp:cNvSpPr/>
      </dsp:nvSpPr>
      <dsp:spPr>
        <a:xfrm>
          <a:off x="0" y="5280586"/>
          <a:ext cx="3154997" cy="16593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Anticipation</a:t>
          </a:r>
        </a:p>
      </dsp:txBody>
      <dsp:txXfrm>
        <a:off x="0" y="5280586"/>
        <a:ext cx="3154997" cy="1659372"/>
      </dsp:txXfrm>
    </dsp:sp>
    <dsp:sp modelId="{E2BAD90F-AAB4-4046-9B89-150536AB15AF}">
      <dsp:nvSpPr>
        <dsp:cNvPr id="0" name=""/>
        <dsp:cNvSpPr/>
      </dsp:nvSpPr>
      <dsp:spPr>
        <a:xfrm>
          <a:off x="3154997" y="7039520"/>
          <a:ext cx="12619990" cy="16593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863" tIns="421481" rIns="244863" bIns="421481" numCol="1" spcCol="1270" anchor="ctr" anchorCtr="0">
          <a:noAutofit/>
        </a:bodyPr>
        <a:lstStyle/>
        <a:p>
          <a:pPr marL="0" lvl="0" indent="0" algn="l" defTabSz="1600200">
            <a:lnSpc>
              <a:spcPct val="90000"/>
            </a:lnSpc>
            <a:spcBef>
              <a:spcPct val="0"/>
            </a:spcBef>
            <a:spcAft>
              <a:spcPct val="35000"/>
            </a:spcAft>
            <a:buNone/>
          </a:pPr>
          <a:r>
            <a:rPr lang="en-US" sz="3600" kern="1200" dirty="0"/>
            <a:t>Particularly with people from other disciplines, and those with deep contextual knowledge of and expertise in your sociotechnical setting.</a:t>
          </a:r>
        </a:p>
      </dsp:txBody>
      <dsp:txXfrm>
        <a:off x="3154997" y="7039520"/>
        <a:ext cx="12619990" cy="1659372"/>
      </dsp:txXfrm>
    </dsp:sp>
    <dsp:sp modelId="{ABA22A05-23C1-4380-82D0-DE8E90666BF3}">
      <dsp:nvSpPr>
        <dsp:cNvPr id="0" name=""/>
        <dsp:cNvSpPr/>
      </dsp:nvSpPr>
      <dsp:spPr>
        <a:xfrm>
          <a:off x="0" y="7039520"/>
          <a:ext cx="3154997" cy="16593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952" tIns="163909" rIns="166952" bIns="163909" numCol="1" spcCol="1270" anchor="ctr" anchorCtr="0">
          <a:noAutofit/>
        </a:bodyPr>
        <a:lstStyle/>
        <a:p>
          <a:pPr marL="0" lvl="0" indent="0" algn="ctr" defTabSz="1600200">
            <a:lnSpc>
              <a:spcPct val="90000"/>
            </a:lnSpc>
            <a:spcBef>
              <a:spcPct val="0"/>
            </a:spcBef>
            <a:spcAft>
              <a:spcPct val="35000"/>
            </a:spcAft>
            <a:buNone/>
          </a:pPr>
          <a:r>
            <a:rPr lang="en-US" sz="3600" kern="1200" dirty="0"/>
            <a:t>Collaborate</a:t>
          </a:r>
        </a:p>
      </dsp:txBody>
      <dsp:txXfrm>
        <a:off x="0" y="7039520"/>
        <a:ext cx="3154997" cy="165937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jlsp.law.columbia.edu/2020/02/13/inaccessible-pizza-delivery-and-the-future-of-the-ad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with ad lib details as you wish&gt;</a:t>
            </a:r>
          </a:p>
        </p:txBody>
      </p:sp>
    </p:spTree>
    <p:extLst>
      <p:ext uri="{BB962C8B-B14F-4D97-AF65-F5344CB8AC3E}">
        <p14:creationId xmlns:p14="http://schemas.microsoft.com/office/powerpoint/2010/main" val="410385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dirty="0"/>
              <a:t>As we build more and more complex software and in particular, machine learning models, it is also becoming increasingly important to quantify the climate impact of our software. For example, consider training GPT-3, which is the huge text-generation model that lets </a:t>
            </a:r>
            <a:r>
              <a:rPr dirty="0" err="1"/>
              <a:t>gmail</a:t>
            </a:r>
            <a:r>
              <a:rPr dirty="0"/>
              <a:t>/google docs auto-complete your sentences and write entire documents for you. The power consumption of the training process was equivalent to driving a car for 435,000 miles. Other studies have pointed out that in training and developing models, there’s often an even greater carbon impact. Again, this is not to say that we shouldn’t create machine learning models, but rather, simply to point out that this may be an unintended harm.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Once we recognize the potential for harm, we can consider mitigation steps like locating our data centers in regions that provide for cheap renewable energy</a:t>
            </a:r>
            <a:r>
              <a:rPr lang="en-US" dirty="0"/>
              <a:t> (</a:t>
            </a:r>
            <a:r>
              <a:rPr lang="en-US" dirty="0" err="1"/>
              <a:t>eg</a:t>
            </a:r>
            <a:r>
              <a:rPr lang="en-US" dirty="0"/>
              <a:t> solar)</a:t>
            </a:r>
            <a:r>
              <a:rPr dirty="0"/>
              <a:t> and cooling.</a:t>
            </a:r>
            <a:r>
              <a:rPr lang="en-US" dirty="0"/>
              <a:t>  (On a related application, bitcoin miners are largely located in such cheap-energy regions)</a:t>
            </a:r>
            <a:endParaRPr dirty="0"/>
          </a:p>
        </p:txBody>
      </p:sp>
    </p:spTree>
    <p:extLst>
      <p:ext uri="{BB962C8B-B14F-4D97-AF65-F5344CB8AC3E}">
        <p14:creationId xmlns:p14="http://schemas.microsoft.com/office/powerpoint/2010/main" val="4213570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 lib]</a:t>
            </a:r>
          </a:p>
        </p:txBody>
      </p:sp>
    </p:spTree>
    <p:extLst>
      <p:ext uri="{BB962C8B-B14F-4D97-AF65-F5344CB8AC3E}">
        <p14:creationId xmlns:p14="http://schemas.microsoft.com/office/powerpoint/2010/main" val="122861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more we understand the different ways in which our software affects individuals and society at large, the better we can become at avoiding or mitigating such negative effects.</a:t>
            </a:r>
          </a:p>
          <a:p>
            <a:endParaRPr lang="en-US" dirty="0"/>
          </a:p>
          <a:p>
            <a:r>
              <a:rPr lang="en-US" dirty="0"/>
              <a:t>Why, you could teach a whole course about it!</a:t>
            </a:r>
          </a:p>
          <a:p>
            <a:r>
              <a:rPr lang="en-US" dirty="0"/>
              <a:t>&lt;click&gt;</a:t>
            </a:r>
          </a:p>
          <a:p>
            <a:r>
              <a:rPr lang="en-US" dirty="0"/>
              <a:t>Or even a whole program</a:t>
            </a:r>
          </a:p>
          <a:p>
            <a:r>
              <a:rPr lang="en-US" dirty="0"/>
              <a:t>&lt;click&gt;</a:t>
            </a:r>
          </a:p>
        </p:txBody>
      </p:sp>
    </p:spTree>
    <p:extLst>
      <p:ext uri="{BB962C8B-B14F-4D97-AF65-F5344CB8AC3E}">
        <p14:creationId xmlns:p14="http://schemas.microsoft.com/office/powerpoint/2010/main" val="410648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 name="Shape 55"/>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lang="en-US" dirty="0"/>
              <a:t>T</a:t>
            </a:r>
            <a:r>
              <a:rPr dirty="0"/>
              <a:t>here is an enormous imbalance of power between those of us who make software development decisions, building software that’s used broadly, and the rest of the world that simply must accept and live with those decisions. As software engineers, you will likely wield more power than you realize.</a:t>
            </a:r>
          </a:p>
        </p:txBody>
      </p:sp>
    </p:spTree>
    <p:extLst>
      <p:ext uri="{BB962C8B-B14F-4D97-AF65-F5344CB8AC3E}">
        <p14:creationId xmlns:p14="http://schemas.microsoft.com/office/powerpoint/2010/main" val="2933727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Being an exceptional engineer means not only </a:t>
            </a:r>
            <a:r>
              <a:rPr lang="en-US" dirty="0"/>
              <a:t>that you </a:t>
            </a:r>
            <a:r>
              <a:rPr dirty="0"/>
              <a:t>know HOW to build some </a:t>
            </a:r>
            <a:r>
              <a:rPr lang="en-US" dirty="0"/>
              <a:t>great</a:t>
            </a:r>
            <a:r>
              <a:rPr dirty="0"/>
              <a:t> features, but that you have the judgement to be able to identify and reject features or products that drive adverse outcomes. </a:t>
            </a:r>
          </a:p>
        </p:txBody>
      </p:sp>
    </p:spTree>
    <p:extLst>
      <p:ext uri="{BB962C8B-B14F-4D97-AF65-F5344CB8AC3E}">
        <p14:creationId xmlns:p14="http://schemas.microsoft.com/office/powerpoint/2010/main" val="147492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Engineering equitable software requires conscious effort. It is not simple enough to take on a motto like “don’t be evil” or “do the right thing,” when it is often difficult to fully comprehend the societal impacts of our technical decisions. </a:t>
            </a:r>
            <a:r>
              <a:rPr lang="en-US" dirty="0"/>
              <a:t> Any piece of software, or any feature can have both good and bad impacts.  </a:t>
            </a:r>
            <a:r>
              <a:rPr dirty="0"/>
              <a:t>Moreover, even when we do see a clear potential harm to some portion of the population, taking corrective action can be challenging. </a:t>
            </a:r>
          </a:p>
        </p:txBody>
      </p:sp>
    </p:spTree>
    <p:extLst>
      <p:ext uri="{BB962C8B-B14F-4D97-AF65-F5344CB8AC3E}">
        <p14:creationId xmlns:p14="http://schemas.microsoft.com/office/powerpoint/2010/main" val="3394658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Ethics here is not about not doing terrible things. The assumption is that you are not evil. </a:t>
            </a:r>
          </a:p>
          <a:p>
            <a:endParaRPr lang="en-US" dirty="0"/>
          </a:p>
          <a:p>
            <a:r>
              <a:rPr lang="en-US" dirty="0"/>
              <a:t>The problem is how to be successful at doing good things (e.g. preventing election manipulation, improving education outcomes), as well as avoiding doing things that appear fine but turn out to be problematic (e.g. that violate privacy or exacerbate injustices)</a:t>
            </a:r>
            <a:endParaRPr lang="en-US" b="1" dirty="0"/>
          </a:p>
        </p:txBody>
      </p:sp>
      <p:sp>
        <p:nvSpPr>
          <p:cNvPr id="4" name="Slide Number Placeholder 3"/>
          <p:cNvSpPr>
            <a:spLocks noGrp="1"/>
          </p:cNvSpPr>
          <p:nvPr>
            <p:ph type="sldNum" sz="quarter" idx="5"/>
          </p:nvPr>
        </p:nvSpPr>
        <p:spPr/>
        <p:txBody>
          <a:bodyPr/>
          <a:lstStyle/>
          <a:p>
            <a:fld id="{FF9CD07A-6A54-4943-B1CB-CFA48A2953C3}" type="slidenum">
              <a:rPr lang="en-US" smtClean="0"/>
              <a:t>18</a:t>
            </a:fld>
            <a:endParaRPr lang="en-US"/>
          </a:p>
        </p:txBody>
      </p:sp>
    </p:spTree>
    <p:extLst>
      <p:ext uri="{BB962C8B-B14F-4D97-AF65-F5344CB8AC3E}">
        <p14:creationId xmlns:p14="http://schemas.microsoft.com/office/powerpoint/2010/main" val="2295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"technological success" is intended to mean taking a broader view of the technology and its impact on society.</a:t>
            </a:r>
          </a:p>
          <a:p>
            <a:r>
              <a:rPr lang="en-US" dirty="0"/>
              <a:t>&lt;read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19</a:t>
            </a:fld>
            <a:endParaRPr lang="en-US"/>
          </a:p>
        </p:txBody>
      </p:sp>
    </p:spTree>
    <p:extLst>
      <p:ext uri="{BB962C8B-B14F-4D97-AF65-F5344CB8AC3E}">
        <p14:creationId xmlns:p14="http://schemas.microsoft.com/office/powerpoint/2010/main" val="2904980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2608678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&lt;summarize/read slide&gt;</a:t>
            </a:r>
          </a:p>
        </p:txBody>
      </p:sp>
    </p:spTree>
    <p:extLst>
      <p:ext uri="{BB962C8B-B14F-4D97-AF65-F5344CB8AC3E}">
        <p14:creationId xmlns:p14="http://schemas.microsoft.com/office/powerpoint/2010/main" val="910371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haven't updated the speakers notes for this section]</a:t>
            </a:r>
          </a:p>
        </p:txBody>
      </p:sp>
    </p:spTree>
    <p:extLst>
      <p:ext uri="{BB962C8B-B14F-4D97-AF65-F5344CB8AC3E}">
        <p14:creationId xmlns:p14="http://schemas.microsoft.com/office/powerpoint/2010/main" val="401043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OTOH, if the goals of the stakeholder are illegal or unethical, they do not merit consideration. </a:t>
            </a:r>
          </a:p>
        </p:txBody>
      </p:sp>
      <p:sp>
        <p:nvSpPr>
          <p:cNvPr id="4" name="Slide Number Placeholder 3"/>
          <p:cNvSpPr>
            <a:spLocks noGrp="1"/>
          </p:cNvSpPr>
          <p:nvPr>
            <p:ph type="sldNum" sz="quarter" idx="5"/>
          </p:nvPr>
        </p:nvSpPr>
        <p:spPr/>
        <p:txBody>
          <a:bodyPr/>
          <a:lstStyle/>
          <a:p>
            <a:fld id="{FF9CD07A-6A54-4943-B1CB-CFA48A2953C3}" type="slidenum">
              <a:rPr lang="en-US" smtClean="0"/>
              <a:t>22</a:t>
            </a:fld>
            <a:endParaRPr lang="en-US"/>
          </a:p>
        </p:txBody>
      </p:sp>
    </p:spTree>
    <p:extLst>
      <p:ext uri="{BB962C8B-B14F-4D97-AF65-F5344CB8AC3E}">
        <p14:creationId xmlns:p14="http://schemas.microsoft.com/office/powerpoint/2010/main" val="2555165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are going to consider human values when designing software, we first need to better understand what values we are talking about.</a:t>
            </a:r>
          </a:p>
        </p:txBody>
      </p:sp>
      <p:sp>
        <p:nvSpPr>
          <p:cNvPr id="4" name="Slide Number Placeholder 3"/>
          <p:cNvSpPr>
            <a:spLocks noGrp="1"/>
          </p:cNvSpPr>
          <p:nvPr>
            <p:ph type="sldNum" sz="quarter" idx="5"/>
          </p:nvPr>
        </p:nvSpPr>
        <p:spPr/>
        <p:txBody>
          <a:bodyPr/>
          <a:lstStyle/>
          <a:p>
            <a:fld id="{FF9CD07A-6A54-4943-B1CB-CFA48A2953C3}" type="slidenum">
              <a:rPr lang="en-US" smtClean="0"/>
              <a:t>23</a:t>
            </a:fld>
            <a:endParaRPr lang="en-US"/>
          </a:p>
        </p:txBody>
      </p:sp>
    </p:spTree>
    <p:extLst>
      <p:ext uri="{BB962C8B-B14F-4D97-AF65-F5344CB8AC3E}">
        <p14:creationId xmlns:p14="http://schemas.microsoft.com/office/powerpoint/2010/main" val="3172043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or excerpt from slide&gt;</a:t>
            </a:r>
          </a:p>
          <a:p>
            <a:r>
              <a:rPr lang="en-US" dirty="0"/>
              <a:t>&lt;Pause to give students a chance to read the slide&gt;</a:t>
            </a:r>
          </a:p>
        </p:txBody>
      </p:sp>
    </p:spTree>
    <p:extLst>
      <p:ext uri="{BB962C8B-B14F-4D97-AF65-F5344CB8AC3E}">
        <p14:creationId xmlns:p14="http://schemas.microsoft.com/office/powerpoint/2010/main" val="567418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or excerpt from slide&gt;</a:t>
            </a:r>
          </a:p>
          <a:p>
            <a:r>
              <a:rPr lang="en-US" dirty="0"/>
              <a:t>&lt;Pause to give students a chance to read the slide&gt;</a:t>
            </a:r>
          </a:p>
          <a:p>
            <a:endParaRPr lang="en-US" dirty="0"/>
          </a:p>
        </p:txBody>
      </p:sp>
    </p:spTree>
    <p:extLst>
      <p:ext uri="{BB962C8B-B14F-4D97-AF65-F5344CB8AC3E}">
        <p14:creationId xmlns:p14="http://schemas.microsoft.com/office/powerpoint/2010/main" val="3151112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happens when vales are in conflict?</a:t>
            </a:r>
          </a:p>
        </p:txBody>
      </p:sp>
      <p:sp>
        <p:nvSpPr>
          <p:cNvPr id="4" name="Slide Number Placeholder 3"/>
          <p:cNvSpPr>
            <a:spLocks noGrp="1"/>
          </p:cNvSpPr>
          <p:nvPr>
            <p:ph type="sldNum" sz="quarter" idx="5"/>
          </p:nvPr>
        </p:nvSpPr>
        <p:spPr/>
        <p:txBody>
          <a:bodyPr/>
          <a:lstStyle/>
          <a:p>
            <a:fld id="{FF9CD07A-6A54-4943-B1CB-CFA48A2953C3}" type="slidenum">
              <a:rPr lang="en-US" smtClean="0"/>
              <a:t>26</a:t>
            </a:fld>
            <a:endParaRPr lang="en-US"/>
          </a:p>
        </p:txBody>
      </p:sp>
    </p:spTree>
    <p:extLst>
      <p:ext uri="{BB962C8B-B14F-4D97-AF65-F5344CB8AC3E}">
        <p14:creationId xmlns:p14="http://schemas.microsoft.com/office/powerpoint/2010/main" val="3168989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Hard to not do evil when you’re building powerful tools.  &lt;read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27</a:t>
            </a:fld>
            <a:endParaRPr lang="en-US"/>
          </a:p>
        </p:txBody>
      </p:sp>
    </p:spTree>
    <p:extLst>
      <p:ext uri="{BB962C8B-B14F-4D97-AF65-F5344CB8AC3E}">
        <p14:creationId xmlns:p14="http://schemas.microsoft.com/office/powerpoint/2010/main" val="1784578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Note that this is not only about the design of the software.  It's about how it is deployed and administered.</a:t>
            </a:r>
          </a:p>
        </p:txBody>
      </p:sp>
    </p:spTree>
    <p:extLst>
      <p:ext uri="{BB962C8B-B14F-4D97-AF65-F5344CB8AC3E}">
        <p14:creationId xmlns:p14="http://schemas.microsoft.com/office/powerpoint/2010/main" val="2946395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strategies for discussing value tensions. &lt;read slide&gt;</a:t>
            </a:r>
          </a:p>
        </p:txBody>
      </p:sp>
      <p:sp>
        <p:nvSpPr>
          <p:cNvPr id="4" name="Slide Number Placeholder 3"/>
          <p:cNvSpPr>
            <a:spLocks noGrp="1"/>
          </p:cNvSpPr>
          <p:nvPr>
            <p:ph type="sldNum" sz="quarter" idx="5"/>
          </p:nvPr>
        </p:nvSpPr>
        <p:spPr/>
        <p:txBody>
          <a:bodyPr/>
          <a:lstStyle/>
          <a:p>
            <a:fld id="{FF9CD07A-6A54-4943-B1CB-CFA48A2953C3}" type="slidenum">
              <a:rPr lang="en-US" smtClean="0"/>
              <a:t>30</a:t>
            </a:fld>
            <a:endParaRPr lang="en-US"/>
          </a:p>
        </p:txBody>
      </p:sp>
    </p:spTree>
    <p:extLst>
      <p:ext uri="{BB962C8B-B14F-4D97-AF65-F5344CB8AC3E}">
        <p14:creationId xmlns:p14="http://schemas.microsoft.com/office/powerpoint/2010/main" val="2639995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more buzzwords to think about when planning a discussion about values in software.</a:t>
            </a:r>
          </a:p>
        </p:txBody>
      </p:sp>
    </p:spTree>
    <p:extLst>
      <p:ext uri="{BB962C8B-B14F-4D97-AF65-F5344CB8AC3E}">
        <p14:creationId xmlns:p14="http://schemas.microsoft.com/office/powerpoint/2010/main" val="2008498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There’s no silver bullet for ethical software development. However, hopefully now you understand better the different ways that our software can have impacts on others, and how we can reason about those implications. </a:t>
            </a:r>
            <a:r>
              <a:rPr lang="en-US"/>
              <a:t>We have talked about understanding users’ needs better which can be helpful in making better decisions</a:t>
            </a:r>
            <a:endParaRPr lang="en-US" dirty="0"/>
          </a:p>
        </p:txBody>
      </p:sp>
    </p:spTree>
    <p:extLst>
      <p:ext uri="{BB962C8B-B14F-4D97-AF65-F5344CB8AC3E}">
        <p14:creationId xmlns:p14="http://schemas.microsoft.com/office/powerpoint/2010/main" val="1262261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Discussion Questions:</a:t>
            </a:r>
            <a:endParaRPr lang="en-US" dirty="0"/>
          </a:p>
          <a:p>
            <a:r>
              <a:rPr lang="en-US" dirty="0"/>
              <a:t>1. Who should be responsible for the errors in a medical device?</a:t>
            </a:r>
          </a:p>
          <a:p>
            <a:r>
              <a:rPr lang="en-US" dirty="0"/>
              <a:t>2. What moral responsibility do creators of software have for the adverse consequences that flow from flaws in that software?</a:t>
            </a:r>
          </a:p>
          <a:p>
            <a:endParaRPr dirty="0"/>
          </a:p>
        </p:txBody>
      </p:sp>
    </p:spTree>
    <p:extLst>
      <p:ext uri="{BB962C8B-B14F-4D97-AF65-F5344CB8AC3E}">
        <p14:creationId xmlns:p14="http://schemas.microsoft.com/office/powerpoint/2010/main" val="1680425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There’s no silver bullet for ethical software development. However, hopefully now you understand better the different ways that our software can have impacts on others, and how we can reason about those implications. </a:t>
            </a:r>
            <a:r>
              <a:rPr lang="en-US"/>
              <a:t>We have talked about understanding users’ needs better which can be helpful in making better decisions</a:t>
            </a:r>
            <a:endParaRPr lang="en-US" dirty="0"/>
          </a:p>
        </p:txBody>
      </p:sp>
    </p:spTree>
    <p:extLst>
      <p:ext uri="{BB962C8B-B14F-4D97-AF65-F5344CB8AC3E}">
        <p14:creationId xmlns:p14="http://schemas.microsoft.com/office/powerpoint/2010/main" val="413080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lang="en-US" dirty="0"/>
              <a:t>Some </a:t>
            </a:r>
            <a:r>
              <a:rPr dirty="0"/>
              <a:t>states use software to assess a criminal defendant’s likelihood of recidivism - a term used to describe criminals who are likely to re-offend. This prediction is used in pre-trial bail hearings, and also in sentencing, where the goal is to assign longer sentences to those most likely to commit another crime. It is likely not unreasonable to be concerned that some judges might be biased against certain defendants, and assign harsher sentences based on those biases. If computers can accurately predict which defendants are likely to commit new crimes, we could potentially reduce bias in our criminal justice system.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Here are the results of an evaluation of one model, the COMPAS Sentencing Tool in Broward County, Florida.</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The percentage of false positives and false negatives was roughly 30% in both ways (not great, in any case!)</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But if you break down this data by race, you see that black defendants are far more likely to be falsely labeled as high risk than are white defendants.  (And vice versa: white defendants are far more likely to be falsely labeled as low risk)</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When building such tools, it’s vital to evaluate them on multiple dimensions to ensure that we are not simply re-enforcing existing biases.</a:t>
            </a:r>
          </a:p>
        </p:txBody>
      </p:sp>
    </p:spTree>
    <p:extLst>
      <p:ext uri="{BB962C8B-B14F-4D97-AF65-F5344CB8AC3E}">
        <p14:creationId xmlns:p14="http://schemas.microsoft.com/office/powerpoint/2010/main" val="282820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rPr lang="en-US" dirty="0"/>
              <a:t>Algorithmic bias is all too easy to introduce - it is often easy to overlook hidden correlations between inputs that we feed into our algorithms and real world attributes. For instance: price discrimination and price steering are techniques that dynamically show a different price for the same good or service to different users. For example: Staples, OfficeMax and </a:t>
            </a:r>
            <a:r>
              <a:rPr lang="en-US" dirty="0" err="1"/>
              <a:t>OfficeDepot</a:t>
            </a:r>
            <a:r>
              <a:rPr lang="en-US" dirty="0"/>
              <a:t> compete to sell the same products to the same customers. If I’m Staples, and I’m trying to draw customers who might otherwise go to one of my competitors, I might say something like… “If you live within 20 miles of OfficeMax or </a:t>
            </a:r>
            <a:r>
              <a:rPr lang="en-US" dirty="0" err="1"/>
              <a:t>OfficeDepot</a:t>
            </a:r>
            <a:r>
              <a:rPr lang="en-US" dirty="0"/>
              <a:t>, you will see a cheaper price, otherwise you’ll see more.” This could let me drive revenues: customers who would have gone to a competitor see my low prices, customers who don’t have an alternative will pay the slightly higher price anyway. </a:t>
            </a:r>
          </a:p>
          <a:p>
            <a:endParaRPr lang="en-US" dirty="0"/>
          </a:p>
          <a:p>
            <a:r>
              <a:rPr lang="en-US" dirty="0"/>
              <a:t>On the surface, this sounds fine. But: what if OfficeMax + </a:t>
            </a:r>
            <a:r>
              <a:rPr lang="en-US" dirty="0" err="1"/>
              <a:t>OfficeDepot</a:t>
            </a:r>
            <a:r>
              <a:rPr lang="en-US" dirty="0"/>
              <a:t> are primarily located in wealthy areas? If so, then our policy is actually saying: on the whole, charge wealthy customers less than poor customers. Whether this is an OK policy or not is a topic for a class on business ethics - what our interest as software engineers is </a:t>
            </a:r>
            <a:r>
              <a:rPr lang="en-US" dirty="0" err="1"/>
              <a:t>is</a:t>
            </a:r>
            <a:r>
              <a:rPr lang="en-US" dirty="0"/>
              <a:t> simply in recognizing that this could be an unintended harm.</a:t>
            </a:r>
          </a:p>
          <a:p>
            <a:pPr>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2440861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rPr lang="en-US" dirty="0"/>
              <a:t>Algorithmic can also be used in price gouging</a:t>
            </a:r>
            <a:endParaRPr dirty="0"/>
          </a:p>
        </p:txBody>
      </p:sp>
    </p:spTree>
    <p:extLst>
      <p:ext uri="{BB962C8B-B14F-4D97-AF65-F5344CB8AC3E}">
        <p14:creationId xmlns:p14="http://schemas.microsoft.com/office/powerpoint/2010/main" val="93466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dirty="0"/>
              <a:t>There are also very direct ways that we can inadvertently construct software that is not inclusive of all of our users. For instance: is our software accessible to users who have disabilities, such as being blind or low-vision? The Americans with Disabilities Act requires that public places must be accessible to people with disabilities. In 2019 a blind man sued Domino’s for not providing an interface for ordering pizza that was compatible with screen-readers, which is a kind of technology that is key to making computer accessible to the blind.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Dominos argued that the ADA only applies to physical interactions, since it was written before Internet, so how are we supposed to know what an accessible website is? The question brought before the supreme court, was, basically: do online retailers need to provide an accessible website? Many within the retail and restaurant industries filed amicus briefs backing Domino’s, stressing the “impossibility of guessing what accessibility means in the online environment.” The supreme court found that the ADA applies to websites, too</a:t>
            </a:r>
            <a:endParaRPr lang="en-US" dirty="0"/>
          </a:p>
          <a:p>
            <a:pPr>
              <a:lnSpc>
                <a:spcPct val="117999"/>
              </a:lnSpc>
              <a:defRPr sz="2200">
                <a:latin typeface="Helvetica Neue"/>
                <a:ea typeface="Helvetica Neue"/>
                <a:cs typeface="Helvetica Neue"/>
                <a:sym typeface="Helvetica Neue"/>
              </a:defRPr>
            </a:pPr>
            <a:endParaRPr dirty="0"/>
          </a:p>
          <a:p>
            <a:pPr>
              <a:lnSpc>
                <a:spcPct val="117999"/>
              </a:lnSpc>
              <a:defRPr sz="2200" u="sng">
                <a:solidFill>
                  <a:srgbClr val="0000FF"/>
                </a:solidFill>
                <a:latin typeface="Helvetica Neue"/>
                <a:ea typeface="Helvetica Neue"/>
                <a:cs typeface="Helvetica Neue"/>
                <a:sym typeface="Helvetica Neue"/>
              </a:defRPr>
            </a:pPr>
            <a:r>
              <a:rPr dirty="0">
                <a:uFill>
                  <a:solidFill>
                    <a:srgbClr val="0000FF"/>
                  </a:solidFill>
                </a:uFill>
                <a:hlinkClick r:id="rId3"/>
              </a:rPr>
              <a:t>http://jlsp.law.columbia.edu/2020/02/13/inaccessible-pizza-delivery-and-the-future-of-the-ada/</a:t>
            </a:r>
            <a:r>
              <a:rPr u="none" dirty="0">
                <a:solidFill>
                  <a:srgbClr val="000000"/>
                </a:solidFill>
              </a:rPr>
              <a:t> </a:t>
            </a:r>
          </a:p>
        </p:txBody>
      </p:sp>
    </p:spTree>
    <p:extLst>
      <p:ext uri="{BB962C8B-B14F-4D97-AF65-F5344CB8AC3E}">
        <p14:creationId xmlns:p14="http://schemas.microsoft.com/office/powerpoint/2010/main" val="297058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It’s hard to talk about engineering equitable software and not bring up the Volkswagen emissions testing defeat device. If you’re not familiar with this scandal: cars are held to a particular emissions standard. Particularly in diesel cars, reducing emissions often tracks with reducing performance. Again, the question of “how much emissions are too much, if any” is out of scope for this discussion, and instead, we’re focusing on the regulations that existed at the time of this scandal. Cars are tested for this emissions standard in off-road simulators, where they can be easily hooked up to equipment that directly measures their emissions. Volkswagen’s engine control unit had customized software to detect when the car was under an emissions test and tune the engine to reduce performance and emissions, resulting in emissions tests that significantly under-represented the actual emissions of the vehicle. (Click) This software mislead regulators and consumers, and ultimately Volkswagen agreed to spend $14.7 billion in a settlement, and was subject to significant public relations damage.</a:t>
            </a:r>
          </a:p>
        </p:txBody>
      </p:sp>
    </p:spTree>
    <p:extLst>
      <p:ext uri="{BB962C8B-B14F-4D97-AF65-F5344CB8AC3E}">
        <p14:creationId xmlns:p14="http://schemas.microsoft.com/office/powerpoint/2010/main" val="327398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As a case example of bias as the default, consider this incident from 2015, when google released a new photo tagging feature in Google Photos, which was prone to misidentify black people in photographs as gorillas. How did this happen? Image recognition algorithm depend on being supplied a proper (complete) dataset - clearly an incomplete dataset, not representative of entire population. Why didn’t this come up in internal testing? To the extent that Google has a diverse development team today, that was much less true in 2015 - so nobody was trying it and finding this out, and the unconscious bias of the organization resulted in this product getting out. This was harmful both to users, and to Google’s reputation. Even today, this is not very well fixed - and is mostly side-stepped by not identifying any image as a gorilla. It’s useful to think of a case like this to set the tone for a conversation about diversity and inclusivity, but there are many more subtle biases in our software.  </a:t>
            </a:r>
          </a:p>
        </p:txBody>
      </p:sp>
    </p:spTree>
    <p:extLst>
      <p:ext uri="{BB962C8B-B14F-4D97-AF65-F5344CB8AC3E}">
        <p14:creationId xmlns:p14="http://schemas.microsoft.com/office/powerpoint/2010/main" val="126862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1078521" y="1330326"/>
            <a:ext cx="21629078" cy="4775200"/>
          </a:xfrm>
        </p:spPr>
        <p:txBody>
          <a:bodyPr anchor="b">
            <a:normAutofit/>
          </a:bodyPr>
          <a:lstStyle>
            <a:lvl1pPr algn="l">
              <a:defRPr sz="64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1078520" y="6475656"/>
            <a:ext cx="20257480" cy="3311524"/>
          </a:xfrm>
        </p:spPr>
        <p:txBody>
          <a:bodyPr>
            <a:normAutofit/>
          </a:bodyPr>
          <a:lstStyle>
            <a:lvl1pPr marL="0" indent="0" algn="l">
              <a:buNone/>
              <a:defRPr sz="5600">
                <a:latin typeface="Verdana" panose="020B0604030504040204" pitchFamily="34" charset="0"/>
                <a:ea typeface="Verdana" panose="020B060403050404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3/25/2024</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1078521" y="6111554"/>
            <a:ext cx="216290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3/25/2024</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3593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3/25/2024</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803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17449800" y="730250"/>
            <a:ext cx="5257800" cy="11623676"/>
          </a:xfrm>
        </p:spPr>
        <p:txBody>
          <a:bodyPr vert="eaVert">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3/25/2024</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1606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30894720" y="12810497"/>
            <a:ext cx="556776" cy="548318"/>
          </a:xfrm>
          <a:prstGeom prst="rect">
            <a:avLst/>
          </a:prstGeom>
        </p:spPr>
        <p:txBody>
          <a:bodyPr/>
          <a:lstStyle/>
          <a:p>
            <a:pPr defTabSz="1095390">
              <a:defRPr/>
            </a:pPr>
            <a:fld id="{86CB4B4D-7CA3-9044-876B-883B54F8677D}" type="slidenum">
              <a:rPr lang="en-US" smtClean="0"/>
              <a:pPr defTabSz="1095390">
                <a:defRPr/>
              </a:pPr>
              <a:t>‹#›</a:t>
            </a:fld>
            <a:endParaRPr lang="en-US"/>
          </a:p>
        </p:txBody>
      </p:sp>
    </p:spTree>
    <p:extLst>
      <p:ext uri="{BB962C8B-B14F-4D97-AF65-F5344CB8AC3E}">
        <p14:creationId xmlns:p14="http://schemas.microsoft.com/office/powerpoint/2010/main" val="30847935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57056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31519" y="4332729"/>
            <a:ext cx="22943130" cy="3478694"/>
          </a:xfrm>
        </p:spPr>
        <p:txBody>
          <a:bodyPr tIns="45720" bIns="45720" anchor="ctr">
            <a:normAutofit/>
          </a:bodyPr>
          <a:lstStyle>
            <a:lvl1pPr algn="ctr">
              <a:lnSpc>
                <a:spcPct val="80000"/>
              </a:lnSpc>
              <a:defRPr sz="12000" spc="300" baseline="0"/>
            </a:lvl1pPr>
          </a:lstStyle>
          <a:p>
            <a:r>
              <a:rPr lang="en-US"/>
              <a:t>Click to edit Master title style</a:t>
            </a:r>
            <a:endParaRPr lang="en-US" dirty="0"/>
          </a:p>
        </p:txBody>
      </p:sp>
      <p:sp>
        <p:nvSpPr>
          <p:cNvPr id="3" name="Subtitle 2"/>
          <p:cNvSpPr>
            <a:spLocks noGrp="1"/>
          </p:cNvSpPr>
          <p:nvPr>
            <p:ph type="subTitle" idx="1"/>
          </p:nvPr>
        </p:nvSpPr>
        <p:spPr>
          <a:xfrm>
            <a:off x="3048000" y="7992501"/>
            <a:ext cx="18288000" cy="2618510"/>
          </a:xfrm>
        </p:spPr>
        <p:txBody>
          <a:bodyPr>
            <a:normAutofit/>
          </a:bodyPr>
          <a:lstStyle>
            <a:lvl1pPr marL="0" indent="0" algn="ctr">
              <a:buNone/>
              <a:defRPr sz="4000"/>
            </a:lvl1pPr>
            <a:lvl2pPr marL="914400" indent="0" algn="ctr">
              <a:buNone/>
              <a:defRPr sz="4000"/>
            </a:lvl2pPr>
            <a:lvl3pPr marL="1828800" indent="0" algn="ctr">
              <a:buNone/>
              <a:defRPr sz="40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4829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63206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66382" y="4417758"/>
            <a:ext cx="21031200" cy="3352800"/>
          </a:xfrm>
        </p:spPr>
        <p:txBody>
          <a:bodyPr anchor="ctr">
            <a:noAutofit/>
          </a:bodyPr>
          <a:lstStyle>
            <a:lvl1pPr algn="ctr">
              <a:lnSpc>
                <a:spcPct val="80000"/>
              </a:lnSpc>
              <a:defRPr sz="12000" b="0" spc="3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66382" y="8020669"/>
            <a:ext cx="21031200" cy="2349278"/>
          </a:xfrm>
        </p:spPr>
        <p:txBody>
          <a:bodyPr anchor="t">
            <a:normAutofit/>
          </a:bodyPr>
          <a:lstStyle>
            <a:lvl1pPr marL="0" indent="0" algn="ctr">
              <a:buNone/>
              <a:defRPr sz="4000">
                <a:solidFill>
                  <a:schemeClr val="tx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526CB13-A6B4-4D2F-AB18-DECFD755AA2B}" type="datetimeFigureOut">
              <a:rPr lang="en-US" smtClean="0"/>
              <a:t>3/25/2024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25586282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10688"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460782"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26CB13-A6B4-4D2F-AB18-DECFD755AA2B}"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96604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414016"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2414016" y="5313132"/>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462460"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462460" y="5313128"/>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26CB13-A6B4-4D2F-AB18-DECFD755AA2B}" type="datetimeFigureOut">
              <a:rPr lang="en-US" smtClean="0"/>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5403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3/25/2024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35706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26CB13-A6B4-4D2F-AB18-DECFD755AA2B}" type="datetimeFigureOut">
              <a:rPr lang="en-US" smtClean="0"/>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32098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6CB13-A6B4-4D2F-AB18-DECFD755AA2B}" type="datetimeFigureOut">
              <a:rPr lang="en-US" smtClean="0"/>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10487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14016" y="4240108"/>
            <a:ext cx="12252960" cy="8229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578046" y="4294973"/>
            <a:ext cx="6400800" cy="6864638"/>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842786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2560320" y="4422988"/>
            <a:ext cx="12252960" cy="7863840"/>
          </a:xfrm>
          <a:solidFill>
            <a:schemeClr val="tx2">
              <a:lumMod val="60000"/>
              <a:lumOff val="40000"/>
            </a:schemeClr>
          </a:solidFill>
        </p:spPr>
        <p:txBody>
          <a:bodyPr tIns="365760" anchor="t"/>
          <a:lstStyle>
            <a:lvl1pPr marL="0" indent="0" algn="ctr">
              <a:buNone/>
              <a:defRPr sz="6400">
                <a:solidFill>
                  <a:schemeClr val="tx1">
                    <a:lumMod val="50000"/>
                  </a:schemeClr>
                </a:solidFill>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5581376" y="4301242"/>
            <a:ext cx="6400800" cy="6858000"/>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501849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28145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8038624" y="0"/>
            <a:ext cx="5486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8321248" y="549276"/>
            <a:ext cx="4804760" cy="117951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399" y="549276"/>
            <a:ext cx="15946582" cy="117951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6400" y="12845709"/>
            <a:ext cx="5486392" cy="730250"/>
          </a:xfrm>
        </p:spPr>
        <p:txBody>
          <a:bodyPr/>
          <a:lstStyle/>
          <a:p>
            <a:fld id="{0526CB13-A6B4-4D2F-AB18-DECFD755AA2B}" type="datetimeFigureOut">
              <a:rPr lang="en-US" smtClean="0"/>
              <a:t>3/25/2024</a:t>
            </a:fld>
            <a:endParaRPr lang="en-US"/>
          </a:p>
        </p:txBody>
      </p:sp>
      <p:sp>
        <p:nvSpPr>
          <p:cNvPr id="5" name="Footer Placeholder 4"/>
          <p:cNvSpPr>
            <a:spLocks noGrp="1"/>
          </p:cNvSpPr>
          <p:nvPr>
            <p:ph type="ftr" sz="quarter" idx="11"/>
          </p:nvPr>
        </p:nvSpPr>
        <p:spPr>
          <a:xfrm>
            <a:off x="7552271" y="12845709"/>
            <a:ext cx="8559338" cy="730250"/>
          </a:xfrm>
        </p:spPr>
        <p:txBody>
          <a:bodyPr/>
          <a:lstStyle/>
          <a:p>
            <a:endParaRPr lang="en-US"/>
          </a:p>
        </p:txBody>
      </p:sp>
      <p:sp>
        <p:nvSpPr>
          <p:cNvPr id="6" name="Slide Number Placeholder 5"/>
          <p:cNvSpPr>
            <a:spLocks noGrp="1"/>
          </p:cNvSpPr>
          <p:nvPr>
            <p:ph type="sldNum" sz="quarter" idx="12"/>
          </p:nvPr>
        </p:nvSpPr>
        <p:spPr>
          <a:xfrm>
            <a:off x="16146097" y="12845709"/>
            <a:ext cx="1759518" cy="730250"/>
          </a:xfrm>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418995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78520" y="1330325"/>
            <a:ext cx="21629079" cy="4775201"/>
          </a:xfrm>
          <a:prstGeom prst="rect">
            <a:avLst/>
          </a:prstGeom>
        </p:spPr>
        <p:txBody>
          <a:bodyPr lIns="91439" tIns="91439" rIns="91439" bIns="91439" anchor="b"/>
          <a:lstStyle>
            <a:lvl1pPr defTabSz="1828800">
              <a:lnSpc>
                <a:spcPct val="90000"/>
              </a:lnSpc>
              <a:defRPr sz="6400">
                <a:solidFill>
                  <a:srgbClr val="0070C0"/>
                </a:solidFill>
                <a:latin typeface="Verdana"/>
                <a:ea typeface="Verdana"/>
                <a:cs typeface="Verdana"/>
                <a:sym typeface="Verdana"/>
              </a:defRPr>
            </a:lvl1pPr>
          </a:lstStyle>
          <a:p>
            <a:r>
              <a:t>Title Text</a:t>
            </a:r>
          </a:p>
        </p:txBody>
      </p:sp>
      <p:sp>
        <p:nvSpPr>
          <p:cNvPr id="30"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marL="0" indent="0" defTabSz="1828800">
              <a:spcBef>
                <a:spcPts val="2000"/>
              </a:spcBef>
              <a:buClrTx/>
              <a:buSzTx/>
              <a:buFontTx/>
              <a:buNone/>
              <a:defRPr sz="5000">
                <a:latin typeface="Verdana"/>
                <a:ea typeface="Verdana"/>
                <a:cs typeface="Verdana"/>
                <a:sym typeface="Verdana"/>
              </a:defRPr>
            </a:lvl1pPr>
            <a:lvl2pPr marL="0" indent="457200" defTabSz="1828800">
              <a:spcBef>
                <a:spcPts val="2000"/>
              </a:spcBef>
              <a:buClrTx/>
              <a:buSzTx/>
              <a:buFontTx/>
              <a:buNone/>
              <a:defRPr sz="5000">
                <a:latin typeface="Verdana"/>
                <a:ea typeface="Verdana"/>
                <a:cs typeface="Verdana"/>
                <a:sym typeface="Verdana"/>
              </a:defRPr>
            </a:lvl2pPr>
            <a:lvl3pPr marL="0" indent="914400" defTabSz="1828800">
              <a:spcBef>
                <a:spcPts val="2000"/>
              </a:spcBef>
              <a:buClrTx/>
              <a:buSzTx/>
              <a:buFontTx/>
              <a:buNone/>
              <a:defRPr sz="5000">
                <a:latin typeface="Verdana"/>
                <a:ea typeface="Verdana"/>
                <a:cs typeface="Verdana"/>
                <a:sym typeface="Verdana"/>
              </a:defRPr>
            </a:lvl3pPr>
            <a:lvl4pPr marL="0" indent="1371600" defTabSz="1828800">
              <a:spcBef>
                <a:spcPts val="2000"/>
              </a:spcBef>
              <a:buClrTx/>
              <a:buSzTx/>
              <a:buFontTx/>
              <a:buNone/>
              <a:defRPr sz="5000">
                <a:latin typeface="Verdana"/>
                <a:ea typeface="Verdana"/>
                <a:cs typeface="Verdana"/>
                <a:sym typeface="Verdana"/>
              </a:defRPr>
            </a:lvl4pPr>
            <a:lvl5pPr marL="0" indent="1828800" defTabSz="1828800">
              <a:spcBef>
                <a:spcPts val="2000"/>
              </a:spcBef>
              <a:buClrTx/>
              <a:buSzTx/>
              <a:buFontTx/>
              <a:buNone/>
              <a:defRPr sz="5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32" name="Straight Connector 7"/>
          <p:cNvSpPr/>
          <p:nvPr/>
        </p:nvSpPr>
        <p:spPr>
          <a:xfrm>
            <a:off x="1078519" y="6111554"/>
            <a:ext cx="21629080" cy="1"/>
          </a:xfrm>
          <a:prstGeom prst="line">
            <a:avLst/>
          </a:prstGeom>
          <a:ln w="12700">
            <a:solidFill>
              <a:srgbClr val="4472C4"/>
            </a:solidFill>
            <a:miter/>
          </a:ln>
        </p:spPr>
        <p:txBody>
          <a:bodyPr tIns="91439" bIns="91439"/>
          <a:lstStyle/>
          <a:p>
            <a:pPr algn="ctr" defTabSz="2438337">
              <a:defRPr sz="2400">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492544" y="3263588"/>
            <a:ext cx="6215056"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3/25/2024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04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1676400" y="1"/>
            <a:ext cx="21031200" cy="2651126"/>
          </a:xfrm>
        </p:spPr>
        <p:txBody>
          <a:bodyPr anchor="b">
            <a:normAutofit/>
          </a:bodyPr>
          <a:lstStyle>
            <a:lvl1pPr>
              <a:defRPr sz="72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3/25/2024</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1676400" y="265112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45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1663700" y="3419477"/>
            <a:ext cx="21031200" cy="5705474"/>
          </a:xfrm>
        </p:spPr>
        <p:txBody>
          <a:bodyPr anchor="b">
            <a:normAutofit/>
          </a:bodyPr>
          <a:lstStyle>
            <a:lvl1pPr>
              <a:defRPr sz="88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3/25/2024</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1663700" y="9124950"/>
            <a:ext cx="21043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2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1676400" y="3651250"/>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3/25/2024</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1676400" y="338137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1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1679576" y="730251"/>
            <a:ext cx="21031200" cy="2651126"/>
          </a:xfrm>
        </p:spPr>
        <p:txBody>
          <a:bodyPr anchor="b">
            <a:normAutofit/>
          </a:bodyPr>
          <a:lstStyle>
            <a:lvl1pPr>
              <a:defRPr sz="72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3/25/2024</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56997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3/25/2024</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36940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3/25/2024</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62077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1676400" y="730251"/>
            <a:ext cx="21031200" cy="265112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4D997E8-DDEE-43F1-8D9B-F8A1E11DE488}" type="datetime1">
              <a:rPr lang="en-US" smtClean="0"/>
              <a:t>3/25/2024</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5368435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ftr="0" dt="0"/>
  <p:txStyles>
    <p:title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966" y="352219"/>
            <a:ext cx="24377904" cy="3291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405838" y="568352"/>
            <a:ext cx="19568160" cy="3017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05838" y="4023360"/>
            <a:ext cx="19568160" cy="84124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04532" y="12845709"/>
            <a:ext cx="6001788" cy="730250"/>
          </a:xfrm>
          <a:prstGeom prst="rect">
            <a:avLst/>
          </a:prstGeom>
        </p:spPr>
        <p:txBody>
          <a:bodyPr vert="horz" lIns="91440" tIns="45720" rIns="45720" bIns="45720" rtlCol="0" anchor="ctr"/>
          <a:lstStyle>
            <a:lvl1pPr algn="l">
              <a:defRPr sz="2100">
                <a:solidFill>
                  <a:schemeClr val="tx1"/>
                </a:solidFill>
              </a:defRPr>
            </a:lvl1pPr>
          </a:lstStyle>
          <a:p>
            <a:fld id="{0526CB13-A6B4-4D2F-AB18-DECFD755AA2B}" type="datetimeFigureOut">
              <a:rPr lang="en-US" smtClean="0"/>
              <a:t>3/25/2024</a:t>
            </a:fld>
            <a:endParaRPr lang="en-US"/>
          </a:p>
        </p:txBody>
      </p:sp>
      <p:sp>
        <p:nvSpPr>
          <p:cNvPr id="5" name="Footer Placeholder 4"/>
          <p:cNvSpPr>
            <a:spLocks noGrp="1"/>
          </p:cNvSpPr>
          <p:nvPr>
            <p:ph type="ftr" sz="quarter" idx="3"/>
          </p:nvPr>
        </p:nvSpPr>
        <p:spPr>
          <a:xfrm>
            <a:off x="11192942" y="12845709"/>
            <a:ext cx="10088880" cy="730250"/>
          </a:xfrm>
          <a:prstGeom prst="rect">
            <a:avLst/>
          </a:prstGeom>
        </p:spPr>
        <p:txBody>
          <a:bodyPr vert="horz" lIns="91440" tIns="45720" rIns="91440" bIns="45720" rtlCol="0" anchor="ctr"/>
          <a:lstStyle>
            <a:lvl1pPr algn="r">
              <a:defRPr sz="2100">
                <a:solidFill>
                  <a:schemeClr val="tx1"/>
                </a:solidFill>
              </a:defRPr>
            </a:lvl1pPr>
          </a:lstStyle>
          <a:p>
            <a:endParaRPr lang="en-US"/>
          </a:p>
        </p:txBody>
      </p:sp>
      <p:sp>
        <p:nvSpPr>
          <p:cNvPr id="6" name="Slide Number Placeholder 5"/>
          <p:cNvSpPr>
            <a:spLocks noGrp="1"/>
          </p:cNvSpPr>
          <p:nvPr>
            <p:ph type="sldNum" sz="quarter" idx="4"/>
          </p:nvPr>
        </p:nvSpPr>
        <p:spPr>
          <a:xfrm>
            <a:off x="21317854" y="12845709"/>
            <a:ext cx="1892528" cy="730250"/>
          </a:xfrm>
          <a:prstGeom prst="rect">
            <a:avLst/>
          </a:prstGeom>
        </p:spPr>
        <p:txBody>
          <a:bodyPr vert="horz" lIns="45720" tIns="45720" rIns="91440" bIns="45720" rtlCol="0" anchor="ctr"/>
          <a:lstStyle>
            <a:lvl1pPr algn="l">
              <a:defRPr sz="2400" b="0">
                <a:solidFill>
                  <a:schemeClr val="tx1"/>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1120818179"/>
      </p:ext>
    </p:extLst>
  </p:cSld>
  <p:clrMap bg1="dk1" tx1="lt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1828800" rtl="0" eaLnBrk="1" latinLnBrk="0" hangingPunct="1">
        <a:lnSpc>
          <a:spcPct val="85000"/>
        </a:lnSpc>
        <a:spcBef>
          <a:spcPct val="0"/>
        </a:spcBef>
        <a:buNone/>
        <a:defRPr sz="8000" kern="1200" cap="all" baseline="0">
          <a:solidFill>
            <a:schemeClr val="bg2"/>
          </a:solidFill>
          <a:latin typeface="+mj-lt"/>
          <a:ea typeface="+mj-ea"/>
          <a:cs typeface="+mj-cs"/>
        </a:defRPr>
      </a:lvl1pPr>
    </p:titleStyle>
    <p:bodyStyle>
      <a:lvl1pPr marL="365760" indent="-365760" algn="l" defTabSz="1828800" rtl="0" eaLnBrk="1" latinLnBrk="0" hangingPunct="1">
        <a:lnSpc>
          <a:spcPct val="90000"/>
        </a:lnSpc>
        <a:spcBef>
          <a:spcPts val="2400"/>
        </a:spcBef>
        <a:spcAft>
          <a:spcPts val="400"/>
        </a:spcAft>
        <a:buClr>
          <a:schemeClr val="tx1"/>
        </a:buClr>
        <a:buFont typeface="Wingdings" pitchFamily="2" charset="2"/>
        <a:buChar char=""/>
        <a:defRPr sz="4400" kern="1200">
          <a:solidFill>
            <a:schemeClr val="tx1"/>
          </a:solidFill>
          <a:latin typeface="+mn-lt"/>
          <a:ea typeface="+mn-ea"/>
          <a:cs typeface="+mn-cs"/>
        </a:defRPr>
      </a:lvl1pPr>
      <a:lvl2pPr marL="822960" indent="-365760" algn="l" defTabSz="1828800" rtl="0" eaLnBrk="1" latinLnBrk="0" hangingPunct="1">
        <a:lnSpc>
          <a:spcPct val="90000"/>
        </a:lnSpc>
        <a:spcBef>
          <a:spcPts val="400"/>
        </a:spcBef>
        <a:spcAft>
          <a:spcPts val="800"/>
        </a:spcAft>
        <a:buClr>
          <a:schemeClr val="tx1"/>
        </a:buClr>
        <a:buFont typeface="Wingdings" pitchFamily="2" charset="2"/>
        <a:buChar char=""/>
        <a:defRPr sz="4000" kern="1200">
          <a:solidFill>
            <a:schemeClr val="tx1"/>
          </a:solidFill>
          <a:latin typeface="+mn-lt"/>
          <a:ea typeface="+mn-ea"/>
          <a:cs typeface="+mn-cs"/>
        </a:defRPr>
      </a:lvl2pPr>
      <a:lvl3pPr marL="1280160" indent="-365760" algn="l" defTabSz="1828800" rtl="0" eaLnBrk="1" latinLnBrk="0" hangingPunct="1">
        <a:lnSpc>
          <a:spcPct val="90000"/>
        </a:lnSpc>
        <a:spcBef>
          <a:spcPts val="400"/>
        </a:spcBef>
        <a:spcAft>
          <a:spcPts val="800"/>
        </a:spcAft>
        <a:buClr>
          <a:schemeClr val="tx1"/>
        </a:buClr>
        <a:buFont typeface="Wingdings" pitchFamily="2" charset="2"/>
        <a:buChar char=""/>
        <a:defRPr sz="3600" kern="1200">
          <a:solidFill>
            <a:schemeClr val="tx1"/>
          </a:solidFill>
          <a:latin typeface="+mn-lt"/>
          <a:ea typeface="+mn-ea"/>
          <a:cs typeface="+mn-cs"/>
        </a:defRPr>
      </a:lvl3pPr>
      <a:lvl4pPr marL="17373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4pPr>
      <a:lvl5pPr marL="21945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5pPr>
      <a:lvl6pPr marL="25692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6pPr>
      <a:lvl7pPr marL="29436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7pPr>
      <a:lvl8pPr marL="32580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8pPr>
      <a:lvl9pPr marL="36124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06496" y="4533900"/>
            <a:ext cx="21971005"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19200" y="3200400"/>
            <a:ext cx="21945600" cy="905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01499" y="13085233"/>
            <a:ext cx="368505" cy="374600"/>
          </a:xfrm>
          <a:prstGeom prst="rect">
            <a:avLst/>
          </a:prstGeom>
          <a:ln w="12700">
            <a:miter lim="400000"/>
          </a:ln>
        </p:spPr>
        <p:txBody>
          <a:bodyPr wrap="none" lIns="50800" tIns="50800" rIns="50800" bIns="50800" anchor="b">
            <a:spAutoFit/>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1pPr>
      <a:lvl2pPr marL="914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indent="-603503"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www.nytimes.com/interactive/2015/business/international/vw-diesel-emissions-scandal-explained.html"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wired.com/story/when-it-comes-to-gorillas-google-photos-remains-blind/" TargetMode="External"/><Relationship Id="rId5" Type="http://schemas.openxmlformats.org/officeDocument/2006/relationships/hyperlink" Target="https://www.wsj.com/articles/BL-DGB-42522"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theregister.com/2020/11/04/gpt3_carbon_footprint_estimate/" TargetMode="External"/><Relationship Id="rId5" Type="http://schemas.openxmlformats.org/officeDocument/2006/relationships/image" Target="../media/image14.png"/><Relationship Id="rId4" Type="http://schemas.openxmlformats.org/officeDocument/2006/relationships/hyperlink" Target="https://arxiv.org/pdf/1906.02243.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pewresearch.org/social-trends/fact-sheet/facts-about-the-us-black-population/" TargetMode="External"/><Relationship Id="rId2" Type="http://schemas.openxmlformats.org/officeDocument/2006/relationships/hyperlink" Target="https://www.marketplace.org/2023/10/10/solutions-to-ai-image-bias-raise-their-own-ethical-questions/" TargetMode="External"/><Relationship Id="rId1" Type="http://schemas.openxmlformats.org/officeDocument/2006/relationships/slideLayout" Target="../slideLayouts/slideLayout2.xml"/><Relationship Id="rId5" Type="http://schemas.openxmlformats.org/officeDocument/2006/relationships/hyperlink" Target="https://www.bloomberg.com/graphics/2023-generative-ai-bias/" TargetMode="External"/><Relationship Id="rId4" Type="http://schemas.openxmlformats.org/officeDocument/2006/relationships/hyperlink" Target="https://www.nmanet.org/news/632592/Only-5.7-of-US-doctors-are-Black-and-experts-warn-the-shortage-harms-public-health.ht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www.microsoft.com/en-us/research/uploads/prod/2020/03/Guidelines_summary_image@2x.p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thicsunwrapped.utexas.edu/case-study/therac-2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propublica.org/article/how-we-analyzed-the-compas-recidivism-algorith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wsj.com/articles/SB1000142412788732377720457818939181388153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wsj.com/articles/SB1000142412788732377720457818939181388153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eater.com/2019/7/25/8930669/dominos-supreme-court-website-accessible-blind-us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7</a:t>
            </a:r>
            <a:r>
              <a:rPr dirty="0"/>
              <a:t>: Engineering Software for Equity</a:t>
            </a:r>
          </a:p>
        </p:txBody>
      </p:sp>
      <p:sp>
        <p:nvSpPr>
          <p:cNvPr id="42" name="Jonathan Bell, Frank Tip, Mitch Wand…"/>
          <p:cNvSpPr txBox="1">
            <a:spLocks noGrp="1"/>
          </p:cNvSpPr>
          <p:nvPr>
            <p:ph type="body" sz="half" idx="1"/>
          </p:nvPr>
        </p:nvSpPr>
        <p:spPr>
          <a:prstGeom prst="rect">
            <a:avLst/>
          </a:prstGeom>
        </p:spPr>
        <p:txBody>
          <a:bodyPr/>
          <a:lstStyle/>
          <a:p>
            <a:r>
              <a:rPr lang="en-US" dirty="0"/>
              <a:t>Jon Bell, </a:t>
            </a:r>
            <a:r>
              <a:rPr dirty="0"/>
              <a:t>Adeel Bhutta, Mitch Wand</a:t>
            </a:r>
            <a:r>
              <a:rPr lang="en-US" dirty="0"/>
              <a:t> (with contributions by Christo Wilson)</a:t>
            </a:r>
            <a:endParaRPr dirty="0"/>
          </a:p>
          <a:p>
            <a:r>
              <a:rPr dirty="0"/>
              <a:t>Khoury College of Computer Sciences</a:t>
            </a:r>
          </a:p>
        </p:txBody>
      </p:sp>
      <p:sp>
        <p:nvSpPr>
          <p:cNvPr id="4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44" name="Rectangle 5"/>
          <p:cNvSpPr txBox="1"/>
          <p:nvPr/>
        </p:nvSpPr>
        <p:spPr>
          <a:xfrm>
            <a:off x="105566" y="12770050"/>
            <a:ext cx="8443913" cy="61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ctr" defTabSz="2438337">
              <a:defRPr sz="2400">
                <a:solidFill>
                  <a:srgbClr val="000000"/>
                </a:solidFill>
                <a:latin typeface="Calibri"/>
                <a:ea typeface="Calibri"/>
                <a:cs typeface="Calibri"/>
                <a:sym typeface="Calibri"/>
              </a:defRPr>
            </a:pPr>
            <a:r>
              <a:rPr sz="2800" dirty="0"/>
              <a:t>© 202</a:t>
            </a:r>
            <a:r>
              <a:rPr lang="en-US" sz="2800" dirty="0"/>
              <a:t>4</a:t>
            </a:r>
            <a:r>
              <a:rPr sz="2800" dirty="0"/>
              <a:t> Released under the </a:t>
            </a:r>
            <a:r>
              <a:rPr sz="2800" dirty="0">
                <a:hlinkClick r:id="rId2"/>
              </a:rPr>
              <a:t>CC BY-SA</a:t>
            </a:r>
            <a:r>
              <a:rPr sz="2800"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51;p9" descr="Google Shape;151;p9"/>
          <p:cNvPicPr>
            <a:picLocks noChangeAspect="1"/>
          </p:cNvPicPr>
          <p:nvPr/>
        </p:nvPicPr>
        <p:blipFill>
          <a:blip r:embed="rId3"/>
          <a:srcRect l="8093" t="5734"/>
          <a:stretch>
            <a:fillRect/>
          </a:stretch>
        </p:blipFill>
        <p:spPr>
          <a:xfrm>
            <a:off x="10322321" y="3077163"/>
            <a:ext cx="13797757" cy="10200385"/>
          </a:xfrm>
          <a:prstGeom prst="rect">
            <a:avLst/>
          </a:prstGeom>
          <a:ln w="12700">
            <a:miter lim="400000"/>
          </a:ln>
        </p:spPr>
      </p:pic>
      <p:sp>
        <p:nvSpPr>
          <p:cNvPr id="116" name="Google Shape;147;p9"/>
          <p:cNvSpPr txBox="1">
            <a:spLocks noGrp="1"/>
          </p:cNvSpPr>
          <p:nvPr>
            <p:ph type="title"/>
          </p:nvPr>
        </p:nvSpPr>
        <p:spPr>
          <a:prstGeom prst="rect">
            <a:avLst/>
          </a:prstGeom>
        </p:spPr>
        <p:txBody>
          <a:bodyPr/>
          <a:lstStyle/>
          <a:p>
            <a:r>
              <a:rPr dirty="0"/>
              <a:t>Software </a:t>
            </a:r>
            <a:r>
              <a:rPr lang="en-US" dirty="0"/>
              <a:t>can help to </a:t>
            </a:r>
            <a:r>
              <a:rPr dirty="0"/>
              <a:t>evade regulation</a:t>
            </a:r>
          </a:p>
        </p:txBody>
      </p:sp>
      <p:sp>
        <p:nvSpPr>
          <p:cNvPr id="11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10</a:t>
            </a:fld>
            <a:endParaRPr/>
          </a:p>
        </p:txBody>
      </p:sp>
      <p:sp>
        <p:nvSpPr>
          <p:cNvPr id="117" name="Google Shape;148;p9"/>
          <p:cNvSpPr txBox="1">
            <a:spLocks noGrp="1"/>
          </p:cNvSpPr>
          <p:nvPr>
            <p:ph idx="4294967295"/>
          </p:nvPr>
        </p:nvSpPr>
        <p:spPr>
          <a:xfrm>
            <a:off x="0" y="3000375"/>
            <a:ext cx="15774988" cy="8702675"/>
          </a:xfrm>
          <a:prstGeom prst="rect">
            <a:avLst/>
          </a:prstGeom>
        </p:spPr>
        <p:txBody>
          <a:bodyPr/>
          <a:lstStyle/>
          <a:p>
            <a:r>
              <a:t>Example: Volkswagen diesel emissions</a:t>
            </a:r>
          </a:p>
        </p:txBody>
      </p:sp>
      <p:pic>
        <p:nvPicPr>
          <p:cNvPr id="119" name="Google Shape;149;p9" descr="Google Shape;149;p9"/>
          <p:cNvPicPr>
            <a:picLocks noChangeAspect="1"/>
          </p:cNvPicPr>
          <p:nvPr/>
        </p:nvPicPr>
        <p:blipFill>
          <a:blip r:embed="rId4"/>
          <a:srcRect l="6662" t="2401" r="2840" b="8663"/>
          <a:stretch>
            <a:fillRect/>
          </a:stretch>
        </p:blipFill>
        <p:spPr>
          <a:xfrm>
            <a:off x="-7383" y="2991213"/>
            <a:ext cx="10431028" cy="10372287"/>
          </a:xfrm>
          <a:prstGeom prst="rect">
            <a:avLst/>
          </a:prstGeom>
          <a:ln w="12700">
            <a:miter lim="400000"/>
          </a:ln>
        </p:spPr>
      </p:pic>
      <p:sp>
        <p:nvSpPr>
          <p:cNvPr id="120" name="Google Shape;150;p9"/>
          <p:cNvSpPr txBox="1"/>
          <p:nvPr/>
        </p:nvSpPr>
        <p:spPr>
          <a:xfrm>
            <a:off x="4319516" y="13098735"/>
            <a:ext cx="20084555"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1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“How Volkswagen’s ‘Defeat Devices’ Worked” By Guilbert Gates, Jack Ewing, Karl Russell and Derek Watkins</a:t>
            </a:r>
          </a:p>
        </p:txBody>
      </p:sp>
      <p:sp>
        <p:nvSpPr>
          <p:cNvPr id="121" name="Google Shape;152;p9"/>
          <p:cNvSpPr txBox="1"/>
          <p:nvPr/>
        </p:nvSpPr>
        <p:spPr>
          <a:xfrm rot="19443404">
            <a:off x="1121074" y="7085567"/>
            <a:ext cx="6232603" cy="746354"/>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400">
                <a:solidFill>
                  <a:srgbClr val="FFFFFF"/>
                </a:solidFill>
                <a:latin typeface="Helvetica Neue"/>
                <a:ea typeface="Helvetica Neue"/>
                <a:cs typeface="Helvetica Neue"/>
                <a:sym typeface="Helvetica Neue"/>
              </a:defRPr>
            </a:lvl1pPr>
          </a:lstStyle>
          <a:p>
            <a:r>
              <a:t>$14.7 billion settlement </a:t>
            </a:r>
          </a:p>
        </p:txBody>
      </p:sp>
      <p:sp>
        <p:nvSpPr>
          <p:cNvPr id="2" name="Rectangle 1">
            <a:extLst>
              <a:ext uri="{FF2B5EF4-FFF2-40B4-BE49-F238E27FC236}">
                <a16:creationId xmlns:a16="http://schemas.microsoft.com/office/drawing/2014/main" id="{5A675E58-4A11-B2D0-0C50-EC358FBC75B6}"/>
              </a:ext>
            </a:extLst>
          </p:cNvPr>
          <p:cNvSpPr/>
          <p:nvPr/>
        </p:nvSpPr>
        <p:spPr>
          <a:xfrm>
            <a:off x="9912927" y="3200400"/>
            <a:ext cx="2279073" cy="8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288595176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Google Shape;157;p10"/>
          <p:cNvSpPr txBox="1">
            <a:spLocks noGrp="1"/>
          </p:cNvSpPr>
          <p:nvPr>
            <p:ph type="title"/>
          </p:nvPr>
        </p:nvSpPr>
        <p:spPr>
          <a:xfrm>
            <a:off x="1676400" y="36511"/>
            <a:ext cx="12929938" cy="2651126"/>
          </a:xfrm>
          <a:prstGeom prst="rect">
            <a:avLst/>
          </a:prstGeom>
        </p:spPr>
        <p:txBody>
          <a:bodyPr/>
          <a:lstStyle/>
          <a:p>
            <a:r>
              <a:rPr lang="en-US" dirty="0"/>
              <a:t>Training Data can be biased (and usually is)</a:t>
            </a:r>
            <a:endParaRPr dirty="0"/>
          </a:p>
        </p:txBody>
      </p:sp>
      <p:sp>
        <p:nvSpPr>
          <p:cNvPr id="126" name="Google Shape;158;p10"/>
          <p:cNvSpPr txBox="1">
            <a:spLocks noGrp="1"/>
          </p:cNvSpPr>
          <p:nvPr>
            <p:ph idx="1"/>
          </p:nvPr>
        </p:nvSpPr>
        <p:spPr>
          <a:prstGeom prst="rect">
            <a:avLst/>
          </a:prstGeom>
        </p:spPr>
        <p:txBody>
          <a:bodyPr/>
          <a:lstStyle/>
          <a:p>
            <a:r>
              <a:t>Example: Google Photos auto-tagging </a:t>
            </a:r>
          </a:p>
        </p:txBody>
      </p:sp>
      <p:sp>
        <p:nvSpPr>
          <p:cNvPr id="127"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11</a:t>
            </a:fld>
            <a:endParaRPr/>
          </a:p>
        </p:txBody>
      </p:sp>
      <p:pic>
        <p:nvPicPr>
          <p:cNvPr id="128" name="Google Shape;159;p10" descr="Google Shape;159;p10"/>
          <p:cNvPicPr>
            <a:picLocks noChangeAspect="1"/>
          </p:cNvPicPr>
          <p:nvPr/>
        </p:nvPicPr>
        <p:blipFill>
          <a:blip r:embed="rId3"/>
          <a:srcRect b="11844"/>
          <a:stretch>
            <a:fillRect/>
          </a:stretch>
        </p:blipFill>
        <p:spPr>
          <a:xfrm>
            <a:off x="671465" y="3141505"/>
            <a:ext cx="12470961" cy="8989885"/>
          </a:xfrm>
          <a:prstGeom prst="rect">
            <a:avLst/>
          </a:prstGeom>
          <a:ln w="12700">
            <a:miter lim="400000"/>
          </a:ln>
        </p:spPr>
      </p:pic>
      <p:pic>
        <p:nvPicPr>
          <p:cNvPr id="129" name="Google Shape;160;p10" descr="Google Shape;160;p10"/>
          <p:cNvPicPr>
            <a:picLocks noChangeAspect="1"/>
          </p:cNvPicPr>
          <p:nvPr/>
        </p:nvPicPr>
        <p:blipFill>
          <a:blip r:embed="rId4"/>
          <a:stretch>
            <a:fillRect/>
          </a:stretch>
        </p:blipFill>
        <p:spPr>
          <a:xfrm>
            <a:off x="14606338" y="443758"/>
            <a:ext cx="9761676" cy="13119276"/>
          </a:xfrm>
          <a:prstGeom prst="rect">
            <a:avLst/>
          </a:prstGeom>
          <a:ln w="12700">
            <a:miter lim="400000"/>
          </a:ln>
        </p:spPr>
      </p:pic>
      <p:sp>
        <p:nvSpPr>
          <p:cNvPr id="130" name="Google Shape;162;p10"/>
          <p:cNvSpPr txBox="1"/>
          <p:nvPr/>
        </p:nvSpPr>
        <p:spPr>
          <a:xfrm>
            <a:off x="2767581" y="12553346"/>
            <a:ext cx="628894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https://www.wsj.com/articles/BL-DGB-42522</a:t>
            </a:r>
          </a:p>
        </p:txBody>
      </p:sp>
      <p:sp>
        <p:nvSpPr>
          <p:cNvPr id="131" name="Google Shape;161;p10"/>
          <p:cNvSpPr txBox="1"/>
          <p:nvPr/>
        </p:nvSpPr>
        <p:spPr>
          <a:xfrm>
            <a:off x="957228" y="13089322"/>
            <a:ext cx="13069194" cy="47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5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https://www.wired.com/story/when-it-comes-to-gorillas-google-photos-remains-blind/</a:t>
            </a:r>
          </a:p>
        </p:txBody>
      </p:sp>
    </p:spTree>
    <p:extLst>
      <p:ext uri="{BB962C8B-B14F-4D97-AF65-F5344CB8AC3E}">
        <p14:creationId xmlns:p14="http://schemas.microsoft.com/office/powerpoint/2010/main" val="1187252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Google Shape;127;p7"/>
          <p:cNvSpPr txBox="1">
            <a:spLocks noGrp="1"/>
          </p:cNvSpPr>
          <p:nvPr>
            <p:ph type="title"/>
          </p:nvPr>
        </p:nvSpPr>
        <p:spPr>
          <a:prstGeom prst="rect">
            <a:avLst/>
          </a:prstGeom>
        </p:spPr>
        <p:txBody>
          <a:bodyPr/>
          <a:lstStyle/>
          <a:p>
            <a:r>
              <a:rPr dirty="0"/>
              <a:t>Training </a:t>
            </a:r>
            <a:r>
              <a:rPr lang="en-US" dirty="0"/>
              <a:t>of </a:t>
            </a:r>
            <a:r>
              <a:rPr dirty="0"/>
              <a:t>AI systems </a:t>
            </a:r>
            <a:r>
              <a:rPr lang="en-US" dirty="0"/>
              <a:t>can </a:t>
            </a:r>
            <a:r>
              <a:rPr dirty="0"/>
              <a:t>impact climate</a:t>
            </a:r>
          </a:p>
        </p:txBody>
      </p:sp>
      <p:sp>
        <p:nvSpPr>
          <p:cNvPr id="9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12</a:t>
            </a:fld>
            <a:endParaRPr/>
          </a:p>
        </p:txBody>
      </p:sp>
      <p:pic>
        <p:nvPicPr>
          <p:cNvPr id="99" name="Google Shape;129;p7" descr="Google Shape;129;p7"/>
          <p:cNvPicPr>
            <a:picLocks noChangeAspect="1"/>
          </p:cNvPicPr>
          <p:nvPr/>
        </p:nvPicPr>
        <p:blipFill>
          <a:blip r:embed="rId3"/>
          <a:srcRect l="1145" r="9197"/>
          <a:stretch>
            <a:fillRect/>
          </a:stretch>
        </p:blipFill>
        <p:spPr>
          <a:xfrm>
            <a:off x="12125330" y="2715890"/>
            <a:ext cx="12207698" cy="9228223"/>
          </a:xfrm>
          <a:prstGeom prst="rect">
            <a:avLst/>
          </a:prstGeom>
          <a:ln w="12700">
            <a:miter lim="400000"/>
          </a:ln>
        </p:spPr>
      </p:pic>
      <p:sp>
        <p:nvSpPr>
          <p:cNvPr id="100" name="Google Shape;130;p7"/>
          <p:cNvSpPr txBox="1"/>
          <p:nvPr/>
        </p:nvSpPr>
        <p:spPr>
          <a:xfrm>
            <a:off x="13233400" y="12587681"/>
            <a:ext cx="10496408" cy="980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9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“Energy and Policy Considerations for Deep Learning in NLP” by Strubell et al in ACL19</a:t>
            </a:r>
          </a:p>
        </p:txBody>
      </p:sp>
      <p:pic>
        <p:nvPicPr>
          <p:cNvPr id="101" name="Google Shape;131;p7" descr="Google Shape;131;p7"/>
          <p:cNvPicPr>
            <a:picLocks noChangeAspect="1"/>
          </p:cNvPicPr>
          <p:nvPr/>
        </p:nvPicPr>
        <p:blipFill>
          <a:blip r:embed="rId5"/>
          <a:stretch>
            <a:fillRect/>
          </a:stretch>
        </p:blipFill>
        <p:spPr>
          <a:xfrm>
            <a:off x="163940" y="3179736"/>
            <a:ext cx="11976624" cy="9770405"/>
          </a:xfrm>
          <a:prstGeom prst="rect">
            <a:avLst/>
          </a:prstGeom>
          <a:ln w="12700">
            <a:miter lim="400000"/>
          </a:ln>
        </p:spPr>
      </p:pic>
      <p:sp>
        <p:nvSpPr>
          <p:cNvPr id="102" name="Google Shape;132;p7"/>
          <p:cNvSpPr txBox="1"/>
          <p:nvPr/>
        </p:nvSpPr>
        <p:spPr>
          <a:xfrm>
            <a:off x="163940" y="12990509"/>
            <a:ext cx="12477712" cy="523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8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https://www.theregister.com/2020/11/04/gpt3_carbon_footprint_estimate/</a:t>
            </a:r>
          </a:p>
        </p:txBody>
      </p:sp>
    </p:spTree>
    <p:extLst>
      <p:ext uri="{BB962C8B-B14F-4D97-AF65-F5344CB8AC3E}">
        <p14:creationId xmlns:p14="http://schemas.microsoft.com/office/powerpoint/2010/main" val="1183826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7EAA-18BD-169B-01C7-0416C09E1EC9}"/>
              </a:ext>
            </a:extLst>
          </p:cNvPr>
          <p:cNvSpPr>
            <a:spLocks noGrp="1"/>
          </p:cNvSpPr>
          <p:nvPr>
            <p:ph type="title"/>
          </p:nvPr>
        </p:nvSpPr>
        <p:spPr>
          <a:xfrm>
            <a:off x="1676400" y="1"/>
            <a:ext cx="12106902" cy="2651126"/>
          </a:xfrm>
        </p:spPr>
        <p:txBody>
          <a:bodyPr/>
          <a:lstStyle/>
          <a:p>
            <a:r>
              <a:rPr lang="en-US" dirty="0"/>
              <a:t>AI programs can hallucinate</a:t>
            </a:r>
          </a:p>
        </p:txBody>
      </p:sp>
      <p:sp>
        <p:nvSpPr>
          <p:cNvPr id="4" name="Slide Number Placeholder 3">
            <a:extLst>
              <a:ext uri="{FF2B5EF4-FFF2-40B4-BE49-F238E27FC236}">
                <a16:creationId xmlns:a16="http://schemas.microsoft.com/office/drawing/2014/main" id="{CD415402-0BB9-7733-BB03-6B42DD68ACBA}"/>
              </a:ext>
            </a:extLst>
          </p:cNvPr>
          <p:cNvSpPr>
            <a:spLocks noGrp="1"/>
          </p:cNvSpPr>
          <p:nvPr>
            <p:ph type="sldNum" sz="quarter" idx="12"/>
          </p:nvPr>
        </p:nvSpPr>
        <p:spPr/>
        <p:txBody>
          <a:bodyPr/>
          <a:lstStyle/>
          <a:p>
            <a:fld id="{20F37917-FD3A-4669-9018-DA04BCDD3D75}" type="slidenum">
              <a:rPr lang="en-US" smtClean="0"/>
              <a:t>13</a:t>
            </a:fld>
            <a:endParaRPr lang="en-US"/>
          </a:p>
        </p:txBody>
      </p:sp>
      <p:pic>
        <p:nvPicPr>
          <p:cNvPr id="6" name="Picture 5">
            <a:extLst>
              <a:ext uri="{FF2B5EF4-FFF2-40B4-BE49-F238E27FC236}">
                <a16:creationId xmlns:a16="http://schemas.microsoft.com/office/drawing/2014/main" id="{BEC66BAD-D234-3516-13D0-6B5DE2225CF4}"/>
              </a:ext>
            </a:extLst>
          </p:cNvPr>
          <p:cNvPicPr>
            <a:picLocks noChangeAspect="1"/>
          </p:cNvPicPr>
          <p:nvPr/>
        </p:nvPicPr>
        <p:blipFill>
          <a:blip r:embed="rId3"/>
          <a:stretch>
            <a:fillRect/>
          </a:stretch>
        </p:blipFill>
        <p:spPr>
          <a:xfrm rot="20845987">
            <a:off x="574552" y="3417211"/>
            <a:ext cx="10510605" cy="3337827"/>
          </a:xfrm>
          <a:prstGeom prst="rect">
            <a:avLst/>
          </a:prstGeom>
        </p:spPr>
      </p:pic>
      <p:pic>
        <p:nvPicPr>
          <p:cNvPr id="8" name="Picture 7">
            <a:extLst>
              <a:ext uri="{FF2B5EF4-FFF2-40B4-BE49-F238E27FC236}">
                <a16:creationId xmlns:a16="http://schemas.microsoft.com/office/drawing/2014/main" id="{83CDCFFF-EE32-912F-220A-BC742B5A731C}"/>
              </a:ext>
            </a:extLst>
          </p:cNvPr>
          <p:cNvPicPr>
            <a:picLocks noChangeAspect="1"/>
          </p:cNvPicPr>
          <p:nvPr/>
        </p:nvPicPr>
        <p:blipFill>
          <a:blip r:embed="rId4"/>
          <a:stretch>
            <a:fillRect/>
          </a:stretch>
        </p:blipFill>
        <p:spPr>
          <a:xfrm>
            <a:off x="6208348" y="7033145"/>
            <a:ext cx="6096000" cy="2143125"/>
          </a:xfrm>
          <a:prstGeom prst="rect">
            <a:avLst/>
          </a:prstGeom>
        </p:spPr>
      </p:pic>
      <p:pic>
        <p:nvPicPr>
          <p:cNvPr id="10" name="Picture 9">
            <a:extLst>
              <a:ext uri="{FF2B5EF4-FFF2-40B4-BE49-F238E27FC236}">
                <a16:creationId xmlns:a16="http://schemas.microsoft.com/office/drawing/2014/main" id="{8F9F8CD5-80F0-0B76-E234-820C28A3F232}"/>
              </a:ext>
            </a:extLst>
          </p:cNvPr>
          <p:cNvPicPr>
            <a:picLocks noChangeAspect="1"/>
          </p:cNvPicPr>
          <p:nvPr/>
        </p:nvPicPr>
        <p:blipFill>
          <a:blip r:embed="rId5"/>
          <a:stretch>
            <a:fillRect/>
          </a:stretch>
        </p:blipFill>
        <p:spPr>
          <a:xfrm rot="901617">
            <a:off x="3085923" y="9889008"/>
            <a:ext cx="5800725" cy="2295525"/>
          </a:xfrm>
          <a:prstGeom prst="rect">
            <a:avLst/>
          </a:prstGeom>
        </p:spPr>
      </p:pic>
      <p:pic>
        <p:nvPicPr>
          <p:cNvPr id="14" name="Picture 13">
            <a:extLst>
              <a:ext uri="{FF2B5EF4-FFF2-40B4-BE49-F238E27FC236}">
                <a16:creationId xmlns:a16="http://schemas.microsoft.com/office/drawing/2014/main" id="{8B2789F6-E00C-10C5-B9C3-3E21E7BF7EE7}"/>
              </a:ext>
            </a:extLst>
          </p:cNvPr>
          <p:cNvPicPr>
            <a:picLocks noChangeAspect="1"/>
          </p:cNvPicPr>
          <p:nvPr/>
        </p:nvPicPr>
        <p:blipFill>
          <a:blip r:embed="rId6"/>
          <a:stretch>
            <a:fillRect/>
          </a:stretch>
        </p:blipFill>
        <p:spPr>
          <a:xfrm rot="21267355">
            <a:off x="13916831" y="8668576"/>
            <a:ext cx="7724945" cy="3138259"/>
          </a:xfrm>
          <a:prstGeom prst="rect">
            <a:avLst/>
          </a:prstGeom>
        </p:spPr>
      </p:pic>
      <p:pic>
        <p:nvPicPr>
          <p:cNvPr id="16" name="Picture 15">
            <a:extLst>
              <a:ext uri="{FF2B5EF4-FFF2-40B4-BE49-F238E27FC236}">
                <a16:creationId xmlns:a16="http://schemas.microsoft.com/office/drawing/2014/main" id="{894E2DA9-1534-E503-5600-010E527BA7EB}"/>
              </a:ext>
            </a:extLst>
          </p:cNvPr>
          <p:cNvPicPr>
            <a:picLocks noChangeAspect="1"/>
          </p:cNvPicPr>
          <p:nvPr/>
        </p:nvPicPr>
        <p:blipFill>
          <a:blip r:embed="rId7"/>
          <a:stretch>
            <a:fillRect/>
          </a:stretch>
        </p:blipFill>
        <p:spPr>
          <a:xfrm rot="410752">
            <a:off x="13861776" y="1297021"/>
            <a:ext cx="7835053" cy="4701032"/>
          </a:xfrm>
          <a:prstGeom prst="rect">
            <a:avLst/>
          </a:prstGeom>
        </p:spPr>
      </p:pic>
    </p:spTree>
    <p:extLst>
      <p:ext uri="{BB962C8B-B14F-4D97-AF65-F5344CB8AC3E}">
        <p14:creationId xmlns:p14="http://schemas.microsoft.com/office/powerpoint/2010/main" val="288448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And this is only the tip of the iceberg</a:t>
            </a:r>
            <a:endParaRPr dirty="0"/>
          </a:p>
        </p:txBody>
      </p:sp>
      <p:sp>
        <p:nvSpPr>
          <p:cNvPr id="4" name="Content Placeholder 3">
            <a:extLst>
              <a:ext uri="{FF2B5EF4-FFF2-40B4-BE49-F238E27FC236}">
                <a16:creationId xmlns:a16="http://schemas.microsoft.com/office/drawing/2014/main" id="{ECF6010D-74A3-6680-F8E5-DD32BEC84F69}"/>
              </a:ext>
            </a:extLst>
          </p:cNvPr>
          <p:cNvSpPr>
            <a:spLocks noGrp="1"/>
          </p:cNvSpPr>
          <p:nvPr>
            <p:ph idx="1"/>
          </p:nvPr>
        </p:nvSpPr>
        <p:spPr/>
        <p:txBody>
          <a:bodyPr>
            <a:normAutofit/>
          </a:bodyPr>
          <a:lstStyle/>
          <a:p>
            <a:pPr>
              <a:lnSpc>
                <a:spcPct val="100000"/>
              </a:lnSpc>
            </a:pPr>
            <a:r>
              <a:rPr lang="en-US" sz="4800" dirty="0"/>
              <a:t>Other Challenges:</a:t>
            </a:r>
          </a:p>
          <a:p>
            <a:pPr lvl="1"/>
            <a:r>
              <a:rPr lang="en-US" dirty="0"/>
              <a:t>interfaces and systems designed to be addictive;</a:t>
            </a:r>
          </a:p>
          <a:p>
            <a:pPr lvl="1"/>
            <a:r>
              <a:rPr lang="en-US" dirty="0"/>
              <a:t>corporate ownership of personal data;</a:t>
            </a:r>
          </a:p>
          <a:p>
            <a:pPr lvl="1"/>
            <a:r>
              <a:rPr lang="en-US" dirty="0"/>
              <a:t>weak cyber security and personally identifiable information (PII) protection;</a:t>
            </a:r>
          </a:p>
          <a:p>
            <a:pPr lvl="1"/>
            <a:r>
              <a:rPr lang="en-US" dirty="0"/>
              <a:t>and many more …</a:t>
            </a:r>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pic>
        <p:nvPicPr>
          <p:cNvPr id="10" name="Picture 9">
            <a:extLst>
              <a:ext uri="{FF2B5EF4-FFF2-40B4-BE49-F238E27FC236}">
                <a16:creationId xmlns:a16="http://schemas.microsoft.com/office/drawing/2014/main" id="{7B15D2EE-EF48-BB32-7451-374B2343CD46}"/>
              </a:ext>
            </a:extLst>
          </p:cNvPr>
          <p:cNvPicPr>
            <a:picLocks noChangeAspect="1"/>
          </p:cNvPicPr>
          <p:nvPr/>
        </p:nvPicPr>
        <p:blipFill>
          <a:blip r:embed="rId3"/>
          <a:stretch>
            <a:fillRect/>
          </a:stretch>
        </p:blipFill>
        <p:spPr>
          <a:xfrm rot="21230581">
            <a:off x="2395746" y="7562351"/>
            <a:ext cx="11178195" cy="5976926"/>
          </a:xfrm>
          <a:prstGeom prst="rect">
            <a:avLst/>
          </a:prstGeom>
        </p:spPr>
      </p:pic>
      <p:pic>
        <p:nvPicPr>
          <p:cNvPr id="12" name="Picture 11">
            <a:extLst>
              <a:ext uri="{FF2B5EF4-FFF2-40B4-BE49-F238E27FC236}">
                <a16:creationId xmlns:a16="http://schemas.microsoft.com/office/drawing/2014/main" id="{4D7BC443-E952-D28C-B14F-09E7EF899F7A}"/>
              </a:ext>
            </a:extLst>
          </p:cNvPr>
          <p:cNvPicPr>
            <a:picLocks noChangeAspect="1"/>
          </p:cNvPicPr>
          <p:nvPr/>
        </p:nvPicPr>
        <p:blipFill>
          <a:blip r:embed="rId4"/>
          <a:stretch>
            <a:fillRect/>
          </a:stretch>
        </p:blipFill>
        <p:spPr>
          <a:xfrm rot="569123">
            <a:off x="14109031" y="7403676"/>
            <a:ext cx="9934575" cy="3819525"/>
          </a:xfrm>
          <a:prstGeom prst="rect">
            <a:avLst/>
          </a:prstGeom>
        </p:spPr>
      </p:pic>
    </p:spTree>
    <p:extLst>
      <p:ext uri="{BB962C8B-B14F-4D97-AF65-F5344CB8AC3E}">
        <p14:creationId xmlns:p14="http://schemas.microsoft.com/office/powerpoint/2010/main" val="5502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Google Shape;78;p3"/>
          <p:cNvSpPr txBox="1">
            <a:spLocks noGrp="1"/>
          </p:cNvSpPr>
          <p:nvPr>
            <p:ph type="title"/>
          </p:nvPr>
        </p:nvSpPr>
        <p:spPr>
          <a:prstGeom prst="rect">
            <a:avLst/>
          </a:prstGeom>
        </p:spPr>
        <p:txBody>
          <a:bodyPr/>
          <a:lstStyle/>
          <a:p>
            <a:r>
              <a:t>Equity and Software</a:t>
            </a:r>
          </a:p>
        </p:txBody>
      </p:sp>
      <p:sp>
        <p:nvSpPr>
          <p:cNvPr id="51" name="Google Shape;79;p3"/>
          <p:cNvSpPr txBox="1">
            <a:spLocks noGrp="1"/>
          </p:cNvSpPr>
          <p:nvPr>
            <p:ph type="body" idx="1"/>
          </p:nvPr>
        </p:nvSpPr>
        <p:spPr>
          <a:prstGeom prst="rect">
            <a:avLst/>
          </a:prstGeom>
        </p:spPr>
        <p:txBody>
          <a:bodyPr>
            <a:normAutofit/>
          </a:bodyPr>
          <a:lstStyle/>
          <a:p>
            <a:pPr marL="0" indent="0">
              <a:lnSpc>
                <a:spcPct val="100000"/>
              </a:lnSpc>
              <a:buNone/>
              <a:defRPr sz="5900" i="1"/>
            </a:pPr>
            <a:r>
              <a:rPr dirty="0"/>
              <a:t>As new as software engineering is,</a:t>
            </a:r>
            <a:r>
              <a:rPr lang="en-US" dirty="0"/>
              <a:t> </a:t>
            </a:r>
            <a:r>
              <a:rPr dirty="0"/>
              <a:t>we’re newer still at understanding its impact on underrepresented people and diverse societies</a:t>
            </a:r>
            <a:r>
              <a:rPr lang="en-US" dirty="0"/>
              <a:t>.</a:t>
            </a:r>
            <a:r>
              <a:rPr dirty="0"/>
              <a:t> </a:t>
            </a:r>
          </a:p>
          <a:p>
            <a:pPr marL="0" indent="0">
              <a:lnSpc>
                <a:spcPct val="100000"/>
              </a:lnSpc>
              <a:buNone/>
              <a:defRPr sz="5900" i="1"/>
            </a:pPr>
            <a:r>
              <a:rPr dirty="0"/>
              <a:t>We must recognize imbalance of power between those who make development decisions that impact the world</a:t>
            </a:r>
            <a:r>
              <a:rPr lang="en-US" dirty="0"/>
              <a:t>.</a:t>
            </a:r>
            <a:r>
              <a:rPr dirty="0"/>
              <a:t> </a:t>
            </a:r>
          </a:p>
          <a:p>
            <a:pPr marL="0" indent="0">
              <a:lnSpc>
                <a:spcPct val="100000"/>
              </a:lnSpc>
              <a:buNone/>
              <a:defRPr sz="5900" i="1"/>
            </a:pPr>
            <a:r>
              <a:rPr dirty="0"/>
              <a:t>and those who simply must accept and live with those decisions that sometimes disadvantage already marginalized communities globally</a:t>
            </a:r>
            <a:r>
              <a:rPr lang="en-US" dirty="0"/>
              <a:t>.</a:t>
            </a:r>
            <a:endParaRPr dirty="0"/>
          </a:p>
        </p:txBody>
      </p:sp>
      <p:sp>
        <p:nvSpPr>
          <p:cNvPr id="52"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15</a:t>
            </a:fld>
            <a:endParaRPr/>
          </a:p>
        </p:txBody>
      </p:sp>
      <p:sp>
        <p:nvSpPr>
          <p:cNvPr id="53"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75551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Google Shape;85;p4"/>
          <p:cNvSpPr txBox="1">
            <a:spLocks noGrp="1"/>
          </p:cNvSpPr>
          <p:nvPr>
            <p:ph type="title"/>
          </p:nvPr>
        </p:nvSpPr>
        <p:spPr>
          <a:prstGeom prst="rect">
            <a:avLst/>
          </a:prstGeom>
        </p:spPr>
        <p:txBody>
          <a:bodyPr/>
          <a:lstStyle/>
          <a:p>
            <a:r>
              <a:t>Recognize inequities in your software</a:t>
            </a:r>
          </a:p>
        </p:txBody>
      </p:sp>
      <p:sp>
        <p:nvSpPr>
          <p:cNvPr id="58" name="One mark of an exceptional engineer is the ability to understand how products can advantage and disadvantage different groups of human beings…"/>
          <p:cNvSpPr txBox="1">
            <a:spLocks noGrp="1"/>
          </p:cNvSpPr>
          <p:nvPr>
            <p:ph idx="1"/>
          </p:nvPr>
        </p:nvSpPr>
        <p:spPr>
          <a:xfrm>
            <a:off x="1676400" y="3000320"/>
            <a:ext cx="12122727" cy="8702676"/>
          </a:xfrm>
          <a:prstGeom prst="rect">
            <a:avLst/>
          </a:prstGeom>
        </p:spPr>
        <p:txBody>
          <a:bodyPr>
            <a:normAutofit lnSpcReduction="10000"/>
          </a:bodyPr>
          <a:lstStyle/>
          <a:p>
            <a:pPr marL="169024" indent="0" defTabSz="914400">
              <a:lnSpc>
                <a:spcPct val="100000"/>
              </a:lnSpc>
              <a:spcBef>
                <a:spcPts val="0"/>
              </a:spcBef>
              <a:buNone/>
              <a:defRPr sz="4800"/>
            </a:pPr>
            <a:r>
              <a:rPr i="1" dirty="0"/>
              <a:t>One mark of an exceptional engineer is the ability to understand how products can advantage and disadvantage different groups of human beings</a:t>
            </a:r>
          </a:p>
          <a:p>
            <a:pPr marL="169024" indent="0" defTabSz="914400">
              <a:lnSpc>
                <a:spcPct val="100000"/>
              </a:lnSpc>
              <a:spcBef>
                <a:spcPts val="0"/>
              </a:spcBef>
              <a:buNone/>
              <a:defRPr sz="4800" i="1"/>
            </a:pPr>
            <a:endParaRPr i="1" dirty="0"/>
          </a:p>
          <a:p>
            <a:pPr marL="169024" indent="0" defTabSz="914400">
              <a:lnSpc>
                <a:spcPct val="100000"/>
              </a:lnSpc>
              <a:spcBef>
                <a:spcPts val="0"/>
              </a:spcBef>
              <a:buNone/>
              <a:defRPr sz="4800" i="1"/>
            </a:pPr>
            <a:r>
              <a:rPr dirty="0"/>
              <a:t>Engineers are expected to have technical aptitude, but they should also have the discernment to know when to build something and when not to</a:t>
            </a:r>
          </a:p>
          <a:p>
            <a:pPr marL="169024" indent="0" defTabSz="914400">
              <a:lnSpc>
                <a:spcPct val="100000"/>
              </a:lnSpc>
              <a:spcBef>
                <a:spcPts val="0"/>
              </a:spcBef>
              <a:buNone/>
              <a:defRPr sz="4800"/>
            </a:pPr>
            <a:endParaRPr dirty="0"/>
          </a:p>
          <a:p>
            <a:pPr marL="0" indent="0" defTabSz="914400">
              <a:lnSpc>
                <a:spcPct val="100000"/>
              </a:lnSpc>
              <a:spcBef>
                <a:spcPts val="0"/>
              </a:spcBef>
              <a:buNone/>
              <a:defRPr sz="3300" b="1"/>
            </a:pPr>
            <a:r>
              <a:rPr dirty="0" err="1"/>
              <a:t>Demma</a:t>
            </a:r>
            <a:r>
              <a:rPr dirty="0"/>
              <a:t> Rodriguez</a:t>
            </a:r>
            <a:br>
              <a:rPr dirty="0"/>
            </a:br>
            <a:r>
              <a:rPr dirty="0"/>
              <a:t>Head of Equity Engineering</a:t>
            </a:r>
          </a:p>
          <a:p>
            <a:pPr marL="0" indent="0" defTabSz="914400">
              <a:lnSpc>
                <a:spcPct val="100000"/>
              </a:lnSpc>
              <a:spcBef>
                <a:spcPts val="0"/>
              </a:spcBef>
              <a:buNone/>
              <a:defRPr sz="3300" b="1"/>
            </a:pPr>
            <a:r>
              <a:rPr dirty="0"/>
              <a:t>Google</a:t>
            </a:r>
          </a:p>
        </p:txBody>
      </p:sp>
      <p:sp>
        <p:nvSpPr>
          <p:cNvPr id="59" name="Slide Number"/>
          <p:cNvSpPr txBox="1">
            <a:spLocks noGrp="1"/>
          </p:cNvSpPr>
          <p:nvPr>
            <p:ph type="sldNum" sz="quarter" idx="4294967295"/>
          </p:nvPr>
        </p:nvSpPr>
        <p:spPr>
          <a:xfrm>
            <a:off x="23879175" y="12836525"/>
            <a:ext cx="504825" cy="48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16</a:t>
            </a:fld>
            <a:endParaRPr/>
          </a:p>
        </p:txBody>
      </p:sp>
      <p:pic>
        <p:nvPicPr>
          <p:cNvPr id="60" name="Google Shape;86;p4" descr="Google Shape;86;p4"/>
          <p:cNvPicPr>
            <a:picLocks noChangeAspect="1"/>
          </p:cNvPicPr>
          <p:nvPr/>
        </p:nvPicPr>
        <p:blipFill>
          <a:blip r:embed="rId3"/>
          <a:stretch>
            <a:fillRect/>
          </a:stretch>
        </p:blipFill>
        <p:spPr>
          <a:xfrm>
            <a:off x="15758361" y="3653545"/>
            <a:ext cx="6949239" cy="6949238"/>
          </a:xfrm>
          <a:prstGeom prst="rect">
            <a:avLst/>
          </a:prstGeom>
          <a:ln w="12700">
            <a:miter lim="400000"/>
          </a:ln>
        </p:spPr>
      </p:pic>
      <p:sp>
        <p:nvSpPr>
          <p:cNvPr id="61"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17486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77;p12"/>
          <p:cNvSpPr txBox="1">
            <a:spLocks noGrp="1"/>
          </p:cNvSpPr>
          <p:nvPr>
            <p:ph type="title"/>
          </p:nvPr>
        </p:nvSpPr>
        <p:spPr>
          <a:prstGeom prst="rect">
            <a:avLst/>
          </a:prstGeom>
        </p:spPr>
        <p:txBody>
          <a:bodyPr/>
          <a:lstStyle/>
          <a:p>
            <a:r>
              <a:t>More than </a:t>
            </a:r>
            <a:r>
              <a:rPr i="1"/>
              <a:t>don’t be evil</a:t>
            </a:r>
          </a:p>
        </p:txBody>
      </p:sp>
      <p:sp>
        <p:nvSpPr>
          <p:cNvPr id="146" name="Google Shape;178;p12"/>
          <p:cNvSpPr txBox="1">
            <a:spLocks noGrp="1"/>
          </p:cNvSpPr>
          <p:nvPr>
            <p:ph type="body" idx="1"/>
          </p:nvPr>
        </p:nvSpPr>
        <p:spPr>
          <a:prstGeom prst="rect">
            <a:avLst/>
          </a:prstGeom>
        </p:spPr>
        <p:txBody>
          <a:bodyPr/>
          <a:lstStyle/>
          <a:p>
            <a:r>
              <a:rPr dirty="0"/>
              <a:t>Engineering equitable software requires conscious effort</a:t>
            </a:r>
          </a:p>
          <a:p>
            <a:pPr marL="1154811" lvl="1"/>
            <a:r>
              <a:rPr dirty="0"/>
              <a:t>How do we determine what “the right thing” is?</a:t>
            </a:r>
            <a:endParaRPr lang="en-US" dirty="0"/>
          </a:p>
          <a:p>
            <a:pPr marL="1154811" lvl="1"/>
            <a:r>
              <a:rPr lang="en-US" dirty="0"/>
              <a:t>How do we weigh competing interests and values</a:t>
            </a:r>
            <a:endParaRPr dirty="0"/>
          </a:p>
          <a:p>
            <a:pPr marL="1154811" lvl="1"/>
            <a:r>
              <a:rPr dirty="0"/>
              <a:t>How do we convince our investors/managers to take this action?</a:t>
            </a:r>
          </a:p>
        </p:txBody>
      </p:sp>
      <p:sp>
        <p:nvSpPr>
          <p:cNvPr id="147"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17</a:t>
            </a:fld>
            <a:endParaRPr/>
          </a:p>
        </p:txBody>
      </p:sp>
    </p:spTree>
    <p:extLst>
      <p:ext uri="{BB962C8B-B14F-4D97-AF65-F5344CB8AC3E}">
        <p14:creationId xmlns:p14="http://schemas.microsoft.com/office/powerpoint/2010/main" val="376378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9B3E-F942-44D9-A57B-012B9961AE68}"/>
              </a:ext>
            </a:extLst>
          </p:cNvPr>
          <p:cNvSpPr>
            <a:spLocks noGrp="1"/>
          </p:cNvSpPr>
          <p:nvPr>
            <p:ph type="title"/>
          </p:nvPr>
        </p:nvSpPr>
        <p:spPr/>
        <p:txBody>
          <a:bodyPr>
            <a:normAutofit/>
          </a:bodyPr>
          <a:lstStyle/>
          <a:p>
            <a:r>
              <a:rPr lang="en-US" dirty="0"/>
              <a:t>An approach: consider human values </a:t>
            </a:r>
            <a:r>
              <a:rPr lang="en-US" dirty="0">
                <a:solidFill>
                  <a:schemeClr val="accent2">
                    <a:lumMod val="75000"/>
                  </a:schemeClr>
                </a:solidFill>
              </a:rPr>
              <a:t>in the design process.</a:t>
            </a:r>
          </a:p>
        </p:txBody>
      </p:sp>
      <p:graphicFrame>
        <p:nvGraphicFramePr>
          <p:cNvPr id="16" name="Content Placeholder 2">
            <a:extLst>
              <a:ext uri="{FF2B5EF4-FFF2-40B4-BE49-F238E27FC236}">
                <a16:creationId xmlns:a16="http://schemas.microsoft.com/office/drawing/2014/main" id="{45C740BB-20FB-4465-8DDD-200672BEC386}"/>
              </a:ext>
            </a:extLst>
          </p:cNvPr>
          <p:cNvGraphicFramePr>
            <a:graphicFrameLocks noGrp="1"/>
          </p:cNvGraphicFramePr>
          <p:nvPr>
            <p:ph idx="1"/>
            <p:extLst>
              <p:ext uri="{D42A27DB-BD31-4B8C-83A1-F6EECF244321}">
                <p14:modId xmlns:p14="http://schemas.microsoft.com/office/powerpoint/2010/main" val="2702833547"/>
              </p:ext>
            </p:extLst>
          </p:nvPr>
        </p:nvGraphicFramePr>
        <p:xfrm>
          <a:off x="3089562" y="2687637"/>
          <a:ext cx="18211802" cy="654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73DA26C-663F-448F-BCBB-23A0FD93CAD0}"/>
              </a:ext>
            </a:extLst>
          </p:cNvPr>
          <p:cNvSpPr/>
          <p:nvPr/>
        </p:nvSpPr>
        <p:spPr>
          <a:xfrm>
            <a:off x="1351749" y="8180016"/>
            <a:ext cx="21680502" cy="2620522"/>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920750"/>
            <a:r>
              <a:rPr lang="en-US" sz="4800" dirty="0">
                <a:solidFill>
                  <a:schemeClr val="tx1"/>
                </a:solidFill>
              </a:rPr>
              <a:t>Engaging with values in the design process offers creative opportunities for:</a:t>
            </a:r>
          </a:p>
          <a:p>
            <a:pPr marL="2520950" lvl="1" indent="-685800">
              <a:buFont typeface="Arial" panose="020B0604020202020204" pitchFamily="34" charset="0"/>
              <a:buChar char="•"/>
            </a:pPr>
            <a:r>
              <a:rPr lang="en-US" sz="4800" dirty="0">
                <a:solidFill>
                  <a:schemeClr val="tx1"/>
                </a:solidFill>
              </a:rPr>
              <a:t>Technical innovation</a:t>
            </a:r>
          </a:p>
          <a:p>
            <a:pPr marL="2520950" lvl="1" indent="-685800">
              <a:buFont typeface="Arial" panose="020B0604020202020204" pitchFamily="34" charset="0"/>
              <a:buChar char="•"/>
            </a:pPr>
            <a:r>
              <a:rPr lang="en-US" sz="4800" dirty="0">
                <a:solidFill>
                  <a:schemeClr val="tx1"/>
                </a:solidFill>
              </a:rPr>
              <a:t>Improving the human condition (</a:t>
            </a:r>
            <a:r>
              <a:rPr lang="en-US" sz="4800" i="1" dirty="0">
                <a:solidFill>
                  <a:schemeClr val="tx1"/>
                </a:solidFill>
              </a:rPr>
              <a:t>doing good</a:t>
            </a:r>
            <a:r>
              <a:rPr lang="en-US" sz="4800" dirty="0">
                <a:solidFill>
                  <a:schemeClr val="tx1"/>
                </a:solidFill>
              </a:rPr>
              <a:t> and </a:t>
            </a:r>
            <a:r>
              <a:rPr lang="en-US" sz="4800" i="1" dirty="0">
                <a:solidFill>
                  <a:schemeClr val="tx1"/>
                </a:solidFill>
              </a:rPr>
              <a:t>saving the world</a:t>
            </a:r>
            <a:r>
              <a:rPr lang="en-US" sz="4800" dirty="0">
                <a:solidFill>
                  <a:schemeClr val="tx1"/>
                </a:solidFill>
              </a:rPr>
              <a:t>)</a:t>
            </a:r>
          </a:p>
        </p:txBody>
      </p:sp>
    </p:spTree>
    <p:extLst>
      <p:ext uri="{BB962C8B-B14F-4D97-AF65-F5344CB8AC3E}">
        <p14:creationId xmlns:p14="http://schemas.microsoft.com/office/powerpoint/2010/main" val="1415513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5932-34B7-4353-B10A-E54F04A90817}"/>
              </a:ext>
            </a:extLst>
          </p:cNvPr>
          <p:cNvSpPr>
            <a:spLocks noGrp="1"/>
          </p:cNvSpPr>
          <p:nvPr>
            <p:ph type="title"/>
          </p:nvPr>
        </p:nvSpPr>
        <p:spPr>
          <a:xfrm>
            <a:off x="1679576" y="730251"/>
            <a:ext cx="21031200" cy="2116858"/>
          </a:xfrm>
        </p:spPr>
        <p:txBody>
          <a:bodyPr/>
          <a:lstStyle/>
          <a:p>
            <a:r>
              <a:rPr lang="en-US" dirty="0"/>
              <a:t>Technological Success takes a broader view</a:t>
            </a:r>
          </a:p>
        </p:txBody>
      </p:sp>
      <p:sp>
        <p:nvSpPr>
          <p:cNvPr id="5" name="Text Placeholder 4">
            <a:extLst>
              <a:ext uri="{FF2B5EF4-FFF2-40B4-BE49-F238E27FC236}">
                <a16:creationId xmlns:a16="http://schemas.microsoft.com/office/drawing/2014/main" id="{B3AE8D53-5637-62A8-0376-21B84A0A40E4}"/>
              </a:ext>
            </a:extLst>
          </p:cNvPr>
          <p:cNvSpPr>
            <a:spLocks noGrp="1"/>
          </p:cNvSpPr>
          <p:nvPr>
            <p:ph type="body" idx="1"/>
          </p:nvPr>
        </p:nvSpPr>
        <p:spPr/>
        <p:txBody>
          <a:bodyPr/>
          <a:lstStyle/>
          <a:p>
            <a:r>
              <a:rPr lang="en-US" sz="4800" dirty="0"/>
              <a:t>In CS, we typically think about </a:t>
            </a:r>
            <a:r>
              <a:rPr lang="en-US" sz="4800" dirty="0">
                <a:solidFill>
                  <a:schemeClr val="accent5"/>
                </a:solidFill>
              </a:rPr>
              <a:t>technical success</a:t>
            </a:r>
          </a:p>
        </p:txBody>
      </p:sp>
      <p:sp>
        <p:nvSpPr>
          <p:cNvPr id="3" name="Content Placeholder 2">
            <a:extLst>
              <a:ext uri="{FF2B5EF4-FFF2-40B4-BE49-F238E27FC236}">
                <a16:creationId xmlns:a16="http://schemas.microsoft.com/office/drawing/2014/main" id="{0E13C5A8-90D9-4009-BFBF-66D2B226C895}"/>
              </a:ext>
            </a:extLst>
          </p:cNvPr>
          <p:cNvSpPr>
            <a:spLocks noGrp="1"/>
          </p:cNvSpPr>
          <p:nvPr>
            <p:ph sz="half" idx="2"/>
          </p:nvPr>
        </p:nvSpPr>
        <p:spPr>
          <a:ln w="6350">
            <a:solidFill>
              <a:schemeClr val="tx1"/>
            </a:solidFill>
          </a:ln>
        </p:spPr>
        <p:txBody>
          <a:bodyPr>
            <a:normAutofit fontScale="92500"/>
          </a:bodyPr>
          <a:lstStyle/>
          <a:p>
            <a:pPr lvl="1"/>
            <a:r>
              <a:rPr lang="en-US" dirty="0"/>
              <a:t>Does the technology function?</a:t>
            </a:r>
          </a:p>
          <a:p>
            <a:pPr lvl="1"/>
            <a:r>
              <a:rPr lang="en-US" dirty="0"/>
              <a:t>Does it achieve first-order objectives?</a:t>
            </a:r>
          </a:p>
          <a:p>
            <a:pPr marL="0" indent="0">
              <a:buNone/>
            </a:pPr>
            <a:r>
              <a:rPr lang="en-US" sz="4800" dirty="0"/>
              <a:t>Example metrics:</a:t>
            </a:r>
          </a:p>
          <a:p>
            <a:pPr lvl="1"/>
            <a:r>
              <a:rPr lang="en-US" dirty="0"/>
              <a:t>Test coverage and bug tracker</a:t>
            </a:r>
          </a:p>
          <a:p>
            <a:pPr lvl="1"/>
            <a:r>
              <a:rPr lang="en-US" dirty="0"/>
              <a:t>Crash reports</a:t>
            </a:r>
          </a:p>
          <a:p>
            <a:pPr lvl="1"/>
            <a:r>
              <a:rPr lang="en-US" dirty="0"/>
              <a:t>Benchmarks of speed, prediction accuracy, etc.</a:t>
            </a:r>
          </a:p>
          <a:p>
            <a:pPr lvl="1"/>
            <a:r>
              <a:rPr lang="en-US" dirty="0"/>
              <a:t>Counts of app installations, user clicks, pages viewed, interaction time, etc.</a:t>
            </a:r>
          </a:p>
          <a:p>
            <a:pPr lvl="1"/>
            <a:endParaRPr lang="en-US" dirty="0"/>
          </a:p>
        </p:txBody>
      </p:sp>
      <p:sp>
        <p:nvSpPr>
          <p:cNvPr id="6" name="Text Placeholder 5">
            <a:extLst>
              <a:ext uri="{FF2B5EF4-FFF2-40B4-BE49-F238E27FC236}">
                <a16:creationId xmlns:a16="http://schemas.microsoft.com/office/drawing/2014/main" id="{639ED5A4-3714-3973-153A-A450BF7775D2}"/>
              </a:ext>
            </a:extLst>
          </p:cNvPr>
          <p:cNvSpPr>
            <a:spLocks noGrp="1"/>
          </p:cNvSpPr>
          <p:nvPr>
            <p:ph type="body" sz="quarter" idx="3"/>
          </p:nvPr>
        </p:nvSpPr>
        <p:spPr/>
        <p:txBody>
          <a:bodyPr/>
          <a:lstStyle/>
          <a:p>
            <a:r>
              <a:rPr lang="en-US" sz="4800" dirty="0"/>
              <a:t>Maybe we</a:t>
            </a:r>
            <a:r>
              <a:rPr lang="en-US" dirty="0"/>
              <a:t> should</a:t>
            </a:r>
            <a:r>
              <a:rPr lang="en-US" sz="4800" dirty="0"/>
              <a:t> think about </a:t>
            </a:r>
            <a:r>
              <a:rPr lang="en-US" sz="4800" dirty="0">
                <a:solidFill>
                  <a:schemeClr val="accent2"/>
                </a:solidFill>
              </a:rPr>
              <a:t>technological success</a:t>
            </a:r>
          </a:p>
        </p:txBody>
      </p:sp>
      <p:sp>
        <p:nvSpPr>
          <p:cNvPr id="4" name="Content Placeholder 3">
            <a:extLst>
              <a:ext uri="{FF2B5EF4-FFF2-40B4-BE49-F238E27FC236}">
                <a16:creationId xmlns:a16="http://schemas.microsoft.com/office/drawing/2014/main" id="{14AE6FD9-243A-4277-9075-0ABD8ABCBD8B}"/>
              </a:ext>
            </a:extLst>
          </p:cNvPr>
          <p:cNvSpPr>
            <a:spLocks noGrp="1"/>
          </p:cNvSpPr>
          <p:nvPr>
            <p:ph sz="quarter" idx="4"/>
          </p:nvPr>
        </p:nvSpPr>
        <p:spPr>
          <a:ln w="9525">
            <a:solidFill>
              <a:schemeClr val="tx1"/>
            </a:solidFill>
          </a:ln>
        </p:spPr>
        <p:txBody>
          <a:bodyPr>
            <a:normAutofit fontScale="92500"/>
          </a:bodyPr>
          <a:lstStyle/>
          <a:p>
            <a:pPr lvl="1"/>
            <a:r>
              <a:rPr lang="en-US" dirty="0"/>
              <a:t>Is the technology beneficial to stakeholders, society, the environment, etc.?</a:t>
            </a:r>
          </a:p>
          <a:p>
            <a:pPr lvl="1"/>
            <a:r>
              <a:rPr lang="en-US" dirty="0"/>
              <a:t>Is the technology fair or just?</a:t>
            </a:r>
          </a:p>
          <a:p>
            <a:pPr marL="0" indent="0">
              <a:buNone/>
            </a:pPr>
            <a:r>
              <a:rPr lang="en-US" sz="4800" dirty="0"/>
              <a:t>Example metrics:</a:t>
            </a:r>
          </a:p>
          <a:p>
            <a:pPr lvl="1"/>
            <a:r>
              <a:rPr lang="en-US" dirty="0"/>
              <a:t>Assessments of quality of life</a:t>
            </a:r>
          </a:p>
          <a:p>
            <a:pPr lvl="1"/>
            <a:r>
              <a:rPr lang="en-US" dirty="0"/>
              <a:t>Measures of bias</a:t>
            </a:r>
          </a:p>
          <a:p>
            <a:pPr lvl="1"/>
            <a:r>
              <a:rPr lang="en-US" dirty="0"/>
              <a:t>Reports of bullying, hate speech, etc.</a:t>
            </a:r>
          </a:p>
          <a:p>
            <a:pPr lvl="1"/>
            <a:r>
              <a:rPr lang="en-US" dirty="0"/>
              <a:t>Carbon footprint</a:t>
            </a:r>
          </a:p>
          <a:p>
            <a:pPr lvl="1"/>
            <a:endParaRPr lang="en-US" dirty="0"/>
          </a:p>
          <a:p>
            <a:pPr lvl="1"/>
            <a:endParaRPr lang="en-US" dirty="0"/>
          </a:p>
        </p:txBody>
      </p:sp>
      <p:sp>
        <p:nvSpPr>
          <p:cNvPr id="9" name="TextBox 8">
            <a:extLst>
              <a:ext uri="{FF2B5EF4-FFF2-40B4-BE49-F238E27FC236}">
                <a16:creationId xmlns:a16="http://schemas.microsoft.com/office/drawing/2014/main" id="{BE3A4389-5694-CDDD-EBA6-D00151E8BFB3}"/>
              </a:ext>
            </a:extLst>
          </p:cNvPr>
          <p:cNvSpPr txBox="1"/>
          <p:nvPr/>
        </p:nvSpPr>
        <p:spPr>
          <a:xfrm>
            <a:off x="1870364" y="2857500"/>
            <a:ext cx="21218236"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cxnSp>
        <p:nvCxnSpPr>
          <p:cNvPr id="11" name="Straight Connector 10">
            <a:extLst>
              <a:ext uri="{FF2B5EF4-FFF2-40B4-BE49-F238E27FC236}">
                <a16:creationId xmlns:a16="http://schemas.microsoft.com/office/drawing/2014/main" id="{4126123E-6DCC-3E75-3370-6122490B7123}"/>
              </a:ext>
            </a:extLst>
          </p:cNvPr>
          <p:cNvCxnSpPr>
            <a:cxnSpLocks/>
            <a:stCxn id="9" idx="1"/>
          </p:cNvCxnSpPr>
          <p:nvPr/>
        </p:nvCxnSpPr>
        <p:spPr>
          <a:xfrm flipV="1">
            <a:off x="1870364" y="2834641"/>
            <a:ext cx="21218236" cy="4571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72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Learning Goals"/>
          <p:cNvSpPr txBox="1">
            <a:spLocks noGrp="1"/>
          </p:cNvSpPr>
          <p:nvPr>
            <p:ph type="title"/>
          </p:nvPr>
        </p:nvSpPr>
        <p:spPr>
          <a:prstGeom prst="rect">
            <a:avLst/>
          </a:prstGeom>
        </p:spPr>
        <p:txBody>
          <a:bodyPr/>
          <a:lstStyle/>
          <a:p>
            <a:r>
              <a:rPr dirty="0"/>
              <a:t>Learning Goals</a:t>
            </a:r>
          </a:p>
        </p:txBody>
      </p:sp>
      <p:sp>
        <p:nvSpPr>
          <p:cNvPr id="47" name="By the end of this lesson, you should be able to…"/>
          <p:cNvSpPr txBox="1">
            <a:spLocks noGrp="1"/>
          </p:cNvSpPr>
          <p:nvPr>
            <p:ph idx="1"/>
          </p:nvPr>
        </p:nvSpPr>
        <p:spPr>
          <a:prstGeom prst="rect">
            <a:avLst/>
          </a:prstGeom>
        </p:spPr>
        <p:txBody>
          <a:bodyPr/>
          <a:lstStyle/>
          <a:p>
            <a:r>
              <a:rPr dirty="0"/>
              <a:t>By the end of this lesson, you should be able to…</a:t>
            </a:r>
          </a:p>
          <a:p>
            <a:pPr lvl="1">
              <a:lnSpc>
                <a:spcPct val="90000"/>
              </a:lnSpc>
            </a:pPr>
            <a:r>
              <a:rPr dirty="0"/>
              <a:t>Illustrate how software can cause inadvertent harm or amplify inequities</a:t>
            </a:r>
            <a:endParaRPr lang="en-US" dirty="0"/>
          </a:p>
          <a:p>
            <a:pPr lvl="1">
              <a:lnSpc>
                <a:spcPct val="90000"/>
              </a:lnSpc>
            </a:pPr>
            <a:r>
              <a:rPr lang="en-US" dirty="0"/>
              <a:t>Explain the role of human values in designing software systems</a:t>
            </a:r>
            <a:endParaRPr dirty="0"/>
          </a:p>
          <a:p>
            <a:pPr lvl="1">
              <a:lnSpc>
                <a:spcPct val="90000"/>
              </a:lnSpc>
            </a:pPr>
            <a:r>
              <a:rPr dirty="0"/>
              <a:t>Explain </a:t>
            </a:r>
            <a:r>
              <a:rPr lang="en-US" dirty="0"/>
              <a:t>some techniques that software engineers can use in producing software systems that are more congruent with human values.</a:t>
            </a:r>
            <a:endParaRPr dirty="0"/>
          </a:p>
        </p:txBody>
      </p:sp>
      <p:sp>
        <p:nvSpPr>
          <p:cNvPr id="4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88C0-D511-476B-A5C8-78D82EB7CE90}"/>
              </a:ext>
            </a:extLst>
          </p:cNvPr>
          <p:cNvSpPr>
            <a:spLocks noGrp="1"/>
          </p:cNvSpPr>
          <p:nvPr>
            <p:ph type="title"/>
          </p:nvPr>
        </p:nvSpPr>
        <p:spPr/>
        <p:txBody>
          <a:bodyPr/>
          <a:lstStyle/>
          <a:p>
            <a:r>
              <a:rPr lang="en-US" dirty="0"/>
              <a:t>Challenges: how to</a:t>
            </a:r>
          </a:p>
        </p:txBody>
      </p:sp>
      <p:sp>
        <p:nvSpPr>
          <p:cNvPr id="3" name="Content Placeholder 2">
            <a:extLst>
              <a:ext uri="{FF2B5EF4-FFF2-40B4-BE49-F238E27FC236}">
                <a16:creationId xmlns:a16="http://schemas.microsoft.com/office/drawing/2014/main" id="{B1847F24-0FEC-49C7-9822-81FD97FBC010}"/>
              </a:ext>
            </a:extLst>
          </p:cNvPr>
          <p:cNvSpPr>
            <a:spLocks noGrp="1"/>
          </p:cNvSpPr>
          <p:nvPr>
            <p:ph idx="1"/>
          </p:nvPr>
        </p:nvSpPr>
        <p:spPr/>
        <p:txBody>
          <a:bodyPr/>
          <a:lstStyle/>
          <a:p>
            <a:pPr lvl="1">
              <a:lnSpc>
                <a:spcPct val="100000"/>
              </a:lnSpc>
            </a:pPr>
            <a:r>
              <a:rPr lang="en-US" sz="4800" dirty="0"/>
              <a:t>Define success objectives?</a:t>
            </a:r>
          </a:p>
          <a:p>
            <a:pPr lvl="1">
              <a:lnSpc>
                <a:spcPct val="100000"/>
              </a:lnSpc>
            </a:pPr>
            <a:r>
              <a:rPr lang="en-US" sz="4800" dirty="0"/>
              <a:t>Identify the social structure in which a technology is situated?</a:t>
            </a:r>
          </a:p>
          <a:p>
            <a:pPr lvl="1">
              <a:lnSpc>
                <a:spcPct val="100000"/>
              </a:lnSpc>
            </a:pPr>
            <a:r>
              <a:rPr lang="en-US" sz="4800" dirty="0"/>
              <a:t>Identify legitimate direct and indirect stakeholders?</a:t>
            </a:r>
          </a:p>
          <a:p>
            <a:pPr lvl="1">
              <a:lnSpc>
                <a:spcPct val="100000"/>
              </a:lnSpc>
            </a:pPr>
            <a:r>
              <a:rPr lang="en-US" sz="4800" dirty="0"/>
              <a:t>Elicit the full range of values at play?</a:t>
            </a:r>
          </a:p>
          <a:p>
            <a:pPr lvl="1">
              <a:lnSpc>
                <a:spcPct val="100000"/>
              </a:lnSpc>
            </a:pPr>
            <a:r>
              <a:rPr lang="en-US" sz="4800" dirty="0"/>
              <a:t>Balance and address tensions between different values?</a:t>
            </a:r>
          </a:p>
          <a:p>
            <a:pPr lvl="1">
              <a:lnSpc>
                <a:spcPct val="100000"/>
              </a:lnSpc>
            </a:pPr>
            <a:r>
              <a:rPr lang="en-US" sz="4800" dirty="0"/>
              <a:t>Identify and mitigate unintended consequences?</a:t>
            </a:r>
          </a:p>
        </p:txBody>
      </p:sp>
    </p:spTree>
    <p:extLst>
      <p:ext uri="{BB962C8B-B14F-4D97-AF65-F5344CB8AC3E}">
        <p14:creationId xmlns:p14="http://schemas.microsoft.com/office/powerpoint/2010/main" val="853455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8820-AB83-43E2-A3A4-771CEC53E01C}"/>
              </a:ext>
            </a:extLst>
          </p:cNvPr>
          <p:cNvSpPr>
            <a:spLocks noGrp="1"/>
          </p:cNvSpPr>
          <p:nvPr>
            <p:ph type="title"/>
          </p:nvPr>
        </p:nvSpPr>
        <p:spPr>
          <a:xfrm>
            <a:off x="1679576" y="730251"/>
            <a:ext cx="21031200" cy="1990092"/>
          </a:xfrm>
        </p:spPr>
        <p:txBody>
          <a:bodyPr/>
          <a:lstStyle/>
          <a:p>
            <a:r>
              <a:rPr lang="en-US" dirty="0"/>
              <a:t>Identifying Stakeholders</a:t>
            </a:r>
          </a:p>
        </p:txBody>
      </p:sp>
      <p:sp>
        <p:nvSpPr>
          <p:cNvPr id="4" name="Text Placeholder 3">
            <a:extLst>
              <a:ext uri="{FF2B5EF4-FFF2-40B4-BE49-F238E27FC236}">
                <a16:creationId xmlns:a16="http://schemas.microsoft.com/office/drawing/2014/main" id="{6D285727-7D36-4CD1-8BDB-8C2E4C992347}"/>
              </a:ext>
            </a:extLst>
          </p:cNvPr>
          <p:cNvSpPr>
            <a:spLocks noGrp="1"/>
          </p:cNvSpPr>
          <p:nvPr>
            <p:ph type="body" idx="1"/>
          </p:nvPr>
        </p:nvSpPr>
        <p:spPr/>
        <p:txBody>
          <a:bodyPr anchor="ctr">
            <a:noAutofit/>
          </a:bodyPr>
          <a:lstStyle/>
          <a:p>
            <a:pPr algn="ctr"/>
            <a:r>
              <a:rPr lang="en-US" sz="4800" dirty="0"/>
              <a:t>Direct Stakeholders</a:t>
            </a:r>
          </a:p>
        </p:txBody>
      </p:sp>
      <p:sp>
        <p:nvSpPr>
          <p:cNvPr id="5" name="Content Placeholder 4">
            <a:extLst>
              <a:ext uri="{FF2B5EF4-FFF2-40B4-BE49-F238E27FC236}">
                <a16:creationId xmlns:a16="http://schemas.microsoft.com/office/drawing/2014/main" id="{8C99987D-2ABB-4781-8336-C35A32F5AF08}"/>
              </a:ext>
            </a:extLst>
          </p:cNvPr>
          <p:cNvSpPr>
            <a:spLocks noGrp="1"/>
          </p:cNvSpPr>
          <p:nvPr>
            <p:ph sz="half" idx="2"/>
          </p:nvPr>
        </p:nvSpPr>
        <p:spPr/>
        <p:txBody>
          <a:bodyPr>
            <a:normAutofit fontScale="70000" lnSpcReduction="20000"/>
          </a:bodyPr>
          <a:lstStyle/>
          <a:p>
            <a:pPr marL="0" indent="0">
              <a:buNone/>
            </a:pPr>
            <a:r>
              <a:rPr lang="en-US" dirty="0"/>
              <a:t>The sponsor (your employer, etc.)</a:t>
            </a:r>
          </a:p>
          <a:p>
            <a:pPr marL="0" indent="0">
              <a:buNone/>
            </a:pPr>
            <a:r>
              <a:rPr lang="en-US" dirty="0"/>
              <a:t>Members of the design team</a:t>
            </a:r>
          </a:p>
          <a:p>
            <a:pPr marL="0" indent="0">
              <a:buNone/>
            </a:pPr>
            <a:r>
              <a:rPr lang="en-US" dirty="0"/>
              <a:t>Demographically diverse users</a:t>
            </a:r>
          </a:p>
          <a:p>
            <a:pPr lvl="1"/>
            <a:r>
              <a:rPr lang="en-US" dirty="0"/>
              <a:t>Races and ethnicities, men and women, LGBTQIA, differently abled, US vs. non-US, …</a:t>
            </a:r>
          </a:p>
          <a:p>
            <a:pPr marL="0" indent="0">
              <a:buNone/>
            </a:pPr>
            <a:r>
              <a:rPr lang="en-US" dirty="0"/>
              <a:t>Special populations</a:t>
            </a:r>
          </a:p>
          <a:p>
            <a:pPr lvl="1"/>
            <a:r>
              <a:rPr lang="en-US" dirty="0"/>
              <a:t>Children, the elderly, victims of intimate partner violence, families living in poverty, the incarcerated, indigenous peoples, the homeless, religious minorities, non-technology users, celebrities</a:t>
            </a:r>
          </a:p>
          <a:p>
            <a:pPr marL="0" indent="0">
              <a:buNone/>
            </a:pPr>
            <a:r>
              <a:rPr lang="en-US" dirty="0"/>
              <a:t>Roles</a:t>
            </a:r>
          </a:p>
          <a:p>
            <a:pPr lvl="1"/>
            <a:r>
              <a:rPr lang="en-US" dirty="0"/>
              <a:t>Content creators, content consumers, power users, …</a:t>
            </a:r>
          </a:p>
        </p:txBody>
      </p:sp>
      <p:sp>
        <p:nvSpPr>
          <p:cNvPr id="6" name="Text Placeholder 5">
            <a:extLst>
              <a:ext uri="{FF2B5EF4-FFF2-40B4-BE49-F238E27FC236}">
                <a16:creationId xmlns:a16="http://schemas.microsoft.com/office/drawing/2014/main" id="{2FB4E963-FE52-45FD-8FFE-356597F87671}"/>
              </a:ext>
            </a:extLst>
          </p:cNvPr>
          <p:cNvSpPr>
            <a:spLocks noGrp="1"/>
          </p:cNvSpPr>
          <p:nvPr>
            <p:ph type="body" sz="quarter" idx="3"/>
          </p:nvPr>
        </p:nvSpPr>
        <p:spPr/>
        <p:txBody>
          <a:bodyPr anchor="ctr">
            <a:normAutofit/>
          </a:bodyPr>
          <a:lstStyle/>
          <a:p>
            <a:pPr algn="ctr"/>
            <a:r>
              <a:rPr lang="en-US" sz="4800" dirty="0"/>
              <a:t>Indirect Stakeholders</a:t>
            </a:r>
          </a:p>
        </p:txBody>
      </p:sp>
      <p:sp>
        <p:nvSpPr>
          <p:cNvPr id="7" name="Content Placeholder 6">
            <a:extLst>
              <a:ext uri="{FF2B5EF4-FFF2-40B4-BE49-F238E27FC236}">
                <a16:creationId xmlns:a16="http://schemas.microsoft.com/office/drawing/2014/main" id="{F29EC4BE-AB0B-49F9-BA21-1962CBAEC675}"/>
              </a:ext>
            </a:extLst>
          </p:cNvPr>
          <p:cNvSpPr>
            <a:spLocks noGrp="1"/>
          </p:cNvSpPr>
          <p:nvPr>
            <p:ph sz="quarter" idx="4"/>
          </p:nvPr>
        </p:nvSpPr>
        <p:spPr/>
        <p:txBody>
          <a:bodyPr>
            <a:normAutofit fontScale="70000" lnSpcReduction="20000"/>
          </a:bodyPr>
          <a:lstStyle/>
          <a:p>
            <a:pPr marL="0" indent="0">
              <a:buNone/>
            </a:pPr>
            <a:r>
              <a:rPr lang="en-US" dirty="0"/>
              <a:t>Bystanders</a:t>
            </a:r>
          </a:p>
          <a:p>
            <a:pPr lvl="1"/>
            <a:r>
              <a:rPr lang="en-US" dirty="0"/>
              <a:t>Those who are around your users</a:t>
            </a:r>
          </a:p>
          <a:p>
            <a:pPr lvl="1"/>
            <a:r>
              <a:rPr lang="en-US" dirty="0"/>
              <a:t>E.g. pedestrians near an autonomous car</a:t>
            </a:r>
          </a:p>
          <a:p>
            <a:pPr marL="0" indent="0">
              <a:buNone/>
            </a:pPr>
            <a:r>
              <a:rPr lang="en-US" dirty="0"/>
              <a:t>“Human data points”</a:t>
            </a:r>
          </a:p>
          <a:p>
            <a:pPr lvl="1"/>
            <a:r>
              <a:rPr lang="en-US" dirty="0"/>
              <a:t>Those who are passively surveilled by your system</a:t>
            </a:r>
          </a:p>
          <a:p>
            <a:pPr marL="0" indent="0">
              <a:buNone/>
            </a:pPr>
            <a:r>
              <a:rPr lang="en-US" dirty="0"/>
              <a:t>Civil society</a:t>
            </a:r>
          </a:p>
          <a:p>
            <a:pPr lvl="1"/>
            <a:r>
              <a:rPr lang="en-US" dirty="0"/>
              <a:t>E.g. people who aren’t on social media are still impacted by disinformation</a:t>
            </a:r>
          </a:p>
          <a:p>
            <a:pPr lvl="1"/>
            <a:r>
              <a:rPr lang="en-US" dirty="0"/>
              <a:t>People who care deeply about the issues or problem being addressed</a:t>
            </a:r>
          </a:p>
          <a:p>
            <a:pPr marL="0" indent="0">
              <a:buNone/>
            </a:pPr>
            <a:r>
              <a:rPr lang="en-US" dirty="0"/>
              <a:t>Those without access</a:t>
            </a:r>
          </a:p>
          <a:p>
            <a:pPr lvl="1"/>
            <a:r>
              <a:rPr lang="en-US" dirty="0"/>
              <a:t>Barriers include: cost, education, availability of necessary hardware and/or infrastructure, institutional censorship…</a:t>
            </a:r>
          </a:p>
        </p:txBody>
      </p:sp>
      <p:sp>
        <p:nvSpPr>
          <p:cNvPr id="10" name="Rectangle 9">
            <a:extLst>
              <a:ext uri="{FF2B5EF4-FFF2-40B4-BE49-F238E27FC236}">
                <a16:creationId xmlns:a16="http://schemas.microsoft.com/office/drawing/2014/main" id="{EEDFEE07-B83A-4AEE-851E-083776342062}"/>
              </a:ext>
            </a:extLst>
          </p:cNvPr>
          <p:cNvSpPr/>
          <p:nvPr/>
        </p:nvSpPr>
        <p:spPr>
          <a:xfrm>
            <a:off x="7968760" y="12056634"/>
            <a:ext cx="14299244" cy="1207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Whose values are impacted by a piece of technology?</a:t>
            </a:r>
          </a:p>
        </p:txBody>
      </p:sp>
      <p:cxnSp>
        <p:nvCxnSpPr>
          <p:cNvPr id="3" name="Straight Connector 2">
            <a:extLst>
              <a:ext uri="{FF2B5EF4-FFF2-40B4-BE49-F238E27FC236}">
                <a16:creationId xmlns:a16="http://schemas.microsoft.com/office/drawing/2014/main" id="{FB275824-5332-C2CA-D86A-362C781C4C9B}"/>
              </a:ext>
            </a:extLst>
          </p:cNvPr>
          <p:cNvCxnSpPr>
            <a:cxnSpLocks/>
          </p:cNvCxnSpPr>
          <p:nvPr/>
        </p:nvCxnSpPr>
        <p:spPr>
          <a:xfrm flipV="1">
            <a:off x="1870364" y="2834641"/>
            <a:ext cx="21218236" cy="4571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076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4C75A3-ECE4-413F-A541-014E36ABCBDE}"/>
              </a:ext>
            </a:extLst>
          </p:cNvPr>
          <p:cNvSpPr>
            <a:spLocks noGrp="1"/>
          </p:cNvSpPr>
          <p:nvPr>
            <p:ph type="title"/>
          </p:nvPr>
        </p:nvSpPr>
        <p:spPr/>
        <p:txBody>
          <a:bodyPr/>
          <a:lstStyle/>
          <a:p>
            <a:r>
              <a:rPr lang="en-US" dirty="0"/>
              <a:t>Filtering Stakeholders</a:t>
            </a:r>
          </a:p>
        </p:txBody>
      </p:sp>
      <p:sp>
        <p:nvSpPr>
          <p:cNvPr id="8" name="Content Placeholder 7">
            <a:extLst>
              <a:ext uri="{FF2B5EF4-FFF2-40B4-BE49-F238E27FC236}">
                <a16:creationId xmlns:a16="http://schemas.microsoft.com/office/drawing/2014/main" id="{7EF94EEF-9643-472F-8552-CCF4BD12CDDE}"/>
              </a:ext>
            </a:extLst>
          </p:cNvPr>
          <p:cNvSpPr>
            <a:spLocks noGrp="1"/>
          </p:cNvSpPr>
          <p:nvPr>
            <p:ph idx="1"/>
          </p:nvPr>
        </p:nvSpPr>
        <p:spPr/>
        <p:txBody>
          <a:bodyPr>
            <a:normAutofit/>
          </a:bodyPr>
          <a:lstStyle/>
          <a:p>
            <a:pPr marL="0" indent="0">
              <a:buNone/>
            </a:pPr>
            <a:r>
              <a:rPr lang="en-US" sz="4800" dirty="0"/>
              <a:t>It is tempting to be overly comprehensive when enumerating stakeholders…</a:t>
            </a:r>
          </a:p>
          <a:p>
            <a:pPr marL="0" indent="0">
              <a:buNone/>
            </a:pPr>
            <a:r>
              <a:rPr lang="en-US" sz="4800" dirty="0"/>
              <a:t>But not every impacted individual has legitimate values at play</a:t>
            </a:r>
          </a:p>
          <a:p>
            <a:pPr marL="0" indent="0">
              <a:buNone/>
            </a:pPr>
            <a:r>
              <a:rPr lang="en-US" sz="4800" dirty="0"/>
              <a:t>Examples:</a:t>
            </a:r>
          </a:p>
          <a:p>
            <a:pPr lvl="1"/>
            <a:r>
              <a:rPr lang="en-US" sz="4800" dirty="0"/>
              <a:t>Foreign election meddlers are affected by content moderation, want to protect their “free speech”</a:t>
            </a:r>
          </a:p>
          <a:p>
            <a:pPr lvl="1"/>
            <a:r>
              <a:rPr lang="en-US" sz="4800" dirty="0"/>
              <a:t>Dictatorships are impacted by universal encryption, want unfettered surveillance capabilities</a:t>
            </a:r>
          </a:p>
          <a:p>
            <a:pPr lvl="1"/>
            <a:r>
              <a:rPr lang="en-US" sz="4800" dirty="0"/>
              <a:t>Cyber criminals want to steal things, are against cybersecurity measures</a:t>
            </a:r>
          </a:p>
          <a:p>
            <a:pPr marL="0" indent="0">
              <a:buNone/>
            </a:pPr>
            <a:r>
              <a:rPr lang="en-US" sz="4800" dirty="0"/>
              <a:t>These stakeholders are </a:t>
            </a:r>
            <a:r>
              <a:rPr lang="en-US" sz="4800" dirty="0">
                <a:solidFill>
                  <a:schemeClr val="accent6"/>
                </a:solidFill>
              </a:rPr>
              <a:t>not legitimate</a:t>
            </a:r>
            <a:r>
              <a:rPr lang="en-US" sz="4800" dirty="0"/>
              <a:t>, may be </a:t>
            </a:r>
            <a:r>
              <a:rPr lang="en-US" sz="4800" dirty="0">
                <a:solidFill>
                  <a:schemeClr val="accent4"/>
                </a:solidFill>
              </a:rPr>
              <a:t>safely ignored</a:t>
            </a:r>
          </a:p>
        </p:txBody>
      </p:sp>
    </p:spTree>
    <p:extLst>
      <p:ext uri="{BB962C8B-B14F-4D97-AF65-F5344CB8AC3E}">
        <p14:creationId xmlns:p14="http://schemas.microsoft.com/office/powerpoint/2010/main" val="2033339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A695-4BBB-49D2-95AB-9A9EB147992E}"/>
              </a:ext>
            </a:extLst>
          </p:cNvPr>
          <p:cNvSpPr>
            <a:spLocks noGrp="1"/>
          </p:cNvSpPr>
          <p:nvPr>
            <p:ph type="title"/>
          </p:nvPr>
        </p:nvSpPr>
        <p:spPr/>
        <p:txBody>
          <a:bodyPr/>
          <a:lstStyle/>
          <a:p>
            <a:r>
              <a:rPr lang="en-US" dirty="0"/>
              <a:t>Identifying the Full Range of Values</a:t>
            </a:r>
          </a:p>
        </p:txBody>
      </p:sp>
      <p:sp>
        <p:nvSpPr>
          <p:cNvPr id="7" name="Content Placeholder 6">
            <a:extLst>
              <a:ext uri="{FF2B5EF4-FFF2-40B4-BE49-F238E27FC236}">
                <a16:creationId xmlns:a16="http://schemas.microsoft.com/office/drawing/2014/main" id="{12CAE315-2ACE-48E3-AFD3-2B0F94A4A9FE}"/>
              </a:ext>
            </a:extLst>
          </p:cNvPr>
          <p:cNvSpPr>
            <a:spLocks noGrp="1"/>
          </p:cNvSpPr>
          <p:nvPr>
            <p:ph idx="1"/>
          </p:nvPr>
        </p:nvSpPr>
        <p:spPr/>
        <p:txBody>
          <a:bodyPr>
            <a:normAutofit fontScale="92500"/>
          </a:bodyPr>
          <a:lstStyle/>
          <a:p>
            <a:r>
              <a:rPr lang="en-US" dirty="0"/>
              <a:t>Some values are universal: accessibility, justice, human rights, privacy</a:t>
            </a:r>
          </a:p>
          <a:p>
            <a:r>
              <a:rPr lang="en-US" dirty="0"/>
              <a:t>Others are tied to specific stakeholders and social contexts</a:t>
            </a:r>
          </a:p>
          <a:p>
            <a:r>
              <a:rPr lang="en-US" dirty="0"/>
              <a:t>Identifying relevant values:</a:t>
            </a:r>
          </a:p>
          <a:p>
            <a:pPr lvl="1" indent="-914400"/>
            <a:r>
              <a:rPr lang="en-US" dirty="0"/>
              <a:t>Start with a thorough understanding of the relevant features of the social situation</a:t>
            </a:r>
          </a:p>
          <a:p>
            <a:pPr lvl="1" indent="-914400"/>
            <a:r>
              <a:rPr lang="en-US" dirty="0"/>
              <a:t>Add experience/knowledge from similar technologies or design decisions (case studies, etc.)</a:t>
            </a:r>
          </a:p>
          <a:p>
            <a:pPr lvl="1" indent="-914400"/>
            <a:r>
              <a:rPr lang="en-US" dirty="0"/>
              <a:t>Add results of empirical investigation</a:t>
            </a:r>
          </a:p>
          <a:p>
            <a:r>
              <a:rPr lang="en-US" dirty="0"/>
              <a:t>What are the </a:t>
            </a:r>
            <a:r>
              <a:rPr lang="en-US" dirty="0">
                <a:solidFill>
                  <a:schemeClr val="accent2"/>
                </a:solidFill>
              </a:rPr>
              <a:t>scale of impacts </a:t>
            </a:r>
            <a:r>
              <a:rPr lang="en-US" dirty="0"/>
              <a:t>to various stakeholders?</a:t>
            </a:r>
          </a:p>
        </p:txBody>
      </p:sp>
    </p:spTree>
    <p:extLst>
      <p:ext uri="{BB962C8B-B14F-4D97-AF65-F5344CB8AC3E}">
        <p14:creationId xmlns:p14="http://schemas.microsoft.com/office/powerpoint/2010/main" val="3348093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1C2B-FE5D-4477-B105-7213A78A2BB5}"/>
              </a:ext>
            </a:extLst>
          </p:cNvPr>
          <p:cNvSpPr>
            <a:spLocks noGrp="1"/>
          </p:cNvSpPr>
          <p:nvPr>
            <p:ph type="title"/>
          </p:nvPr>
        </p:nvSpPr>
        <p:spPr/>
        <p:txBody>
          <a:bodyPr>
            <a:normAutofit/>
          </a:bodyPr>
          <a:lstStyle/>
          <a:p>
            <a:r>
              <a:rPr lang="en-US" dirty="0"/>
              <a:t>Example Values</a:t>
            </a:r>
          </a:p>
        </p:txBody>
      </p:sp>
      <p:graphicFrame>
        <p:nvGraphicFramePr>
          <p:cNvPr id="7" name="Content Placeholder 2">
            <a:extLst>
              <a:ext uri="{FF2B5EF4-FFF2-40B4-BE49-F238E27FC236}">
                <a16:creationId xmlns:a16="http://schemas.microsoft.com/office/drawing/2014/main" id="{A5CB9646-BB81-4612-B700-91472DE33241}"/>
              </a:ext>
            </a:extLst>
          </p:cNvPr>
          <p:cNvGraphicFramePr>
            <a:graphicFrameLocks noGrp="1"/>
          </p:cNvGraphicFramePr>
          <p:nvPr>
            <p:ph idx="4294967295"/>
            <p:extLst>
              <p:ext uri="{D42A27DB-BD31-4B8C-83A1-F6EECF244321}">
                <p14:modId xmlns:p14="http://schemas.microsoft.com/office/powerpoint/2010/main" val="3971275046"/>
              </p:ext>
            </p:extLst>
          </p:nvPr>
        </p:nvGraphicFramePr>
        <p:xfrm>
          <a:off x="1267691" y="3323504"/>
          <a:ext cx="22613938" cy="836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5794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1C2B-FE5D-4477-B105-7213A78A2BB5}"/>
              </a:ext>
            </a:extLst>
          </p:cNvPr>
          <p:cNvSpPr>
            <a:spLocks noGrp="1"/>
          </p:cNvSpPr>
          <p:nvPr>
            <p:ph type="title"/>
          </p:nvPr>
        </p:nvSpPr>
        <p:spPr/>
        <p:txBody>
          <a:bodyPr>
            <a:normAutofit/>
          </a:bodyPr>
          <a:lstStyle/>
          <a:p>
            <a:r>
              <a:rPr lang="en-US" dirty="0"/>
              <a:t>More Example Values</a:t>
            </a:r>
          </a:p>
        </p:txBody>
      </p:sp>
      <p:graphicFrame>
        <p:nvGraphicFramePr>
          <p:cNvPr id="5" name="Content Placeholder 2">
            <a:extLst>
              <a:ext uri="{FF2B5EF4-FFF2-40B4-BE49-F238E27FC236}">
                <a16:creationId xmlns:a16="http://schemas.microsoft.com/office/drawing/2014/main" id="{BF5DD5B4-CBD9-482D-91F8-F53F42DFF3D2}"/>
              </a:ext>
            </a:extLst>
          </p:cNvPr>
          <p:cNvGraphicFramePr>
            <a:graphicFrameLocks noGrp="1"/>
          </p:cNvGraphicFramePr>
          <p:nvPr>
            <p:ph idx="4294967295"/>
            <p:extLst>
              <p:ext uri="{D42A27DB-BD31-4B8C-83A1-F6EECF244321}">
                <p14:modId xmlns:p14="http://schemas.microsoft.com/office/powerpoint/2010/main" val="1298255752"/>
              </p:ext>
            </p:extLst>
          </p:nvPr>
        </p:nvGraphicFramePr>
        <p:xfrm>
          <a:off x="2408237" y="3830782"/>
          <a:ext cx="19567525" cy="683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8028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06C5-91FF-4FE7-9329-8ECAC7C98B21}"/>
              </a:ext>
            </a:extLst>
          </p:cNvPr>
          <p:cNvSpPr>
            <a:spLocks noGrp="1"/>
          </p:cNvSpPr>
          <p:nvPr>
            <p:ph type="title"/>
          </p:nvPr>
        </p:nvSpPr>
        <p:spPr/>
        <p:txBody>
          <a:bodyPr/>
          <a:lstStyle/>
          <a:p>
            <a:r>
              <a:rPr lang="en-US" dirty="0"/>
              <a:t>Addressing Value Tensions</a:t>
            </a:r>
          </a:p>
        </p:txBody>
      </p:sp>
      <p:sp>
        <p:nvSpPr>
          <p:cNvPr id="4" name="Content Placeholder 3">
            <a:extLst>
              <a:ext uri="{FF2B5EF4-FFF2-40B4-BE49-F238E27FC236}">
                <a16:creationId xmlns:a16="http://schemas.microsoft.com/office/drawing/2014/main" id="{3B3BFA40-458D-4EDC-A99E-6C2B814EBA71}"/>
              </a:ext>
            </a:extLst>
          </p:cNvPr>
          <p:cNvSpPr>
            <a:spLocks noGrp="1"/>
          </p:cNvSpPr>
          <p:nvPr>
            <p:ph idx="1"/>
          </p:nvPr>
        </p:nvSpPr>
        <p:spPr/>
        <p:txBody>
          <a:bodyPr>
            <a:normAutofit/>
          </a:bodyPr>
          <a:lstStyle/>
          <a:p>
            <a:pPr marL="0" indent="0">
              <a:buNone/>
            </a:pPr>
            <a:r>
              <a:rPr lang="en-US" sz="5200" dirty="0"/>
              <a:t>This is where the </a:t>
            </a:r>
            <a:r>
              <a:rPr lang="en-US" sz="5200" dirty="0">
                <a:solidFill>
                  <a:srgbClr val="FF0000"/>
                </a:solidFill>
              </a:rPr>
              <a:t>hard choices </a:t>
            </a:r>
            <a:r>
              <a:rPr lang="en-US" sz="5200" dirty="0"/>
              <a:t>happen</a:t>
            </a:r>
          </a:p>
          <a:p>
            <a:pPr marL="0" indent="0">
              <a:buNone/>
            </a:pPr>
            <a:r>
              <a:rPr lang="en-US" sz="4800" dirty="0"/>
              <a:t>What are the core values that cannot be violated?</a:t>
            </a:r>
          </a:p>
          <a:p>
            <a:pPr marL="0" indent="0">
              <a:buNone/>
            </a:pPr>
            <a:r>
              <a:rPr lang="en-US" sz="4800" dirty="0"/>
              <a:t>Which tensions can be addressed through:</a:t>
            </a:r>
          </a:p>
          <a:p>
            <a:pPr lvl="1"/>
            <a:r>
              <a:rPr lang="en-US" sz="4400" dirty="0"/>
              <a:t>Technological mechanisms?</a:t>
            </a:r>
          </a:p>
          <a:p>
            <a:pPr lvl="1"/>
            <a:r>
              <a:rPr lang="en-US" sz="4400" dirty="0"/>
              <a:t>Social mechanisms?</a:t>
            </a:r>
          </a:p>
          <a:p>
            <a:pPr marL="0" indent="0">
              <a:buNone/>
            </a:pPr>
            <a:r>
              <a:rPr lang="en-US" sz="4800" dirty="0"/>
              <a:t>When a tension cannot be reconciled, whose values take precedence?</a:t>
            </a:r>
          </a:p>
          <a:p>
            <a:pPr marL="0" indent="0">
              <a:buNone/>
            </a:pPr>
            <a:r>
              <a:rPr lang="en-US" sz="4800" dirty="0"/>
              <a:t>What tensions must be addressed immediately, versus later on through additional features?</a:t>
            </a:r>
          </a:p>
          <a:p>
            <a:pPr lvl="1"/>
            <a:r>
              <a:rPr lang="en-US" dirty="0"/>
              <a:t>Early design decisions will unavoidably foreclose future design possibilities</a:t>
            </a:r>
          </a:p>
          <a:p>
            <a:pPr marL="0" indent="0">
              <a:buNone/>
            </a:pPr>
            <a:endParaRPr lang="en-US" sz="4800" dirty="0"/>
          </a:p>
        </p:txBody>
      </p:sp>
      <p:graphicFrame>
        <p:nvGraphicFramePr>
          <p:cNvPr id="9" name="Diagram 8">
            <a:extLst>
              <a:ext uri="{FF2B5EF4-FFF2-40B4-BE49-F238E27FC236}">
                <a16:creationId xmlns:a16="http://schemas.microsoft.com/office/drawing/2014/main" id="{0060B16E-BFB0-4214-ABE4-813266B15A8D}"/>
              </a:ext>
            </a:extLst>
          </p:cNvPr>
          <p:cNvGraphicFramePr/>
          <p:nvPr/>
        </p:nvGraphicFramePr>
        <p:xfrm>
          <a:off x="15934415" y="3085108"/>
          <a:ext cx="7956074" cy="9124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0980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FC19-C6DD-4EEE-9F34-AEDA5452B62A}"/>
              </a:ext>
            </a:extLst>
          </p:cNvPr>
          <p:cNvSpPr>
            <a:spLocks noGrp="1"/>
          </p:cNvSpPr>
          <p:nvPr>
            <p:ph type="title"/>
          </p:nvPr>
        </p:nvSpPr>
        <p:spPr/>
        <p:txBody>
          <a:bodyPr/>
          <a:lstStyle/>
          <a:p>
            <a:r>
              <a:rPr lang="en-US" dirty="0"/>
              <a:t>Identifying Unintended Consequences</a:t>
            </a:r>
          </a:p>
        </p:txBody>
      </p:sp>
      <p:sp>
        <p:nvSpPr>
          <p:cNvPr id="3" name="Content Placeholder 2">
            <a:extLst>
              <a:ext uri="{FF2B5EF4-FFF2-40B4-BE49-F238E27FC236}">
                <a16:creationId xmlns:a16="http://schemas.microsoft.com/office/drawing/2014/main" id="{68C52F8B-7039-4363-A146-8B9F2982FA96}"/>
              </a:ext>
            </a:extLst>
          </p:cNvPr>
          <p:cNvSpPr>
            <a:spLocks noGrp="1"/>
          </p:cNvSpPr>
          <p:nvPr>
            <p:ph idx="1"/>
          </p:nvPr>
        </p:nvSpPr>
        <p:spPr/>
        <p:txBody>
          <a:bodyPr>
            <a:normAutofit/>
          </a:bodyPr>
          <a:lstStyle/>
          <a:p>
            <a:r>
              <a:rPr lang="en-US" dirty="0"/>
              <a:t>Technology </a:t>
            </a:r>
            <a:r>
              <a:rPr lang="en-US" i="1" dirty="0">
                <a:solidFill>
                  <a:schemeClr val="accent2">
                    <a:lumMod val="75000"/>
                  </a:schemeClr>
                </a:solidFill>
              </a:rPr>
              <a:t>will</a:t>
            </a:r>
            <a:r>
              <a:rPr lang="en-US" dirty="0"/>
              <a:t> be adopted in unanticipated ways. Being intellectually rigorous means considering and mitigating risks in designs ahead of time.</a:t>
            </a:r>
            <a:endParaRPr lang="en-US" sz="4800" dirty="0"/>
          </a:p>
          <a:p>
            <a:r>
              <a:rPr lang="en-US" dirty="0"/>
              <a:t>What if:</a:t>
            </a:r>
          </a:p>
          <a:p>
            <a:pPr lvl="1"/>
            <a:r>
              <a:rPr lang="en-US" dirty="0"/>
              <a:t>Our recommendation system promotes misinformation or hate speech?</a:t>
            </a:r>
          </a:p>
          <a:p>
            <a:pPr lvl="1"/>
            <a:r>
              <a:rPr lang="en-US" dirty="0"/>
              <a:t>Our database is breached and publicly released?</a:t>
            </a:r>
          </a:p>
          <a:p>
            <a:pPr lvl="1"/>
            <a:r>
              <a:rPr lang="en-US" dirty="0"/>
              <a:t>Our facial recognition AI is used to identify and harass peaceful protestors?</a:t>
            </a:r>
          </a:p>
          <a:p>
            <a:pPr lvl="1"/>
            <a:r>
              <a:rPr lang="en-US" dirty="0"/>
              <a:t>Our child safety app is used to stalk women?</a:t>
            </a:r>
          </a:p>
          <a:p>
            <a:pPr lvl="1"/>
            <a:r>
              <a:rPr lang="en-US" dirty="0"/>
              <a:t>Our chatbot is sexist or racist?</a:t>
            </a:r>
          </a:p>
        </p:txBody>
      </p:sp>
    </p:spTree>
    <p:extLst>
      <p:ext uri="{BB962C8B-B14F-4D97-AF65-F5344CB8AC3E}">
        <p14:creationId xmlns:p14="http://schemas.microsoft.com/office/powerpoint/2010/main" val="1608590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99B4-45C3-F592-B67F-FA9AA047B91E}"/>
              </a:ext>
            </a:extLst>
          </p:cNvPr>
          <p:cNvSpPr>
            <a:spLocks noGrp="1"/>
          </p:cNvSpPr>
          <p:nvPr>
            <p:ph type="title"/>
          </p:nvPr>
        </p:nvSpPr>
        <p:spPr/>
        <p:txBody>
          <a:bodyPr/>
          <a:lstStyle/>
          <a:p>
            <a:r>
              <a:rPr lang="en-US" dirty="0"/>
              <a:t>Example 1: Content Moderation</a:t>
            </a:r>
          </a:p>
        </p:txBody>
      </p:sp>
      <p:sp>
        <p:nvSpPr>
          <p:cNvPr id="3" name="Content Placeholder 2">
            <a:extLst>
              <a:ext uri="{FF2B5EF4-FFF2-40B4-BE49-F238E27FC236}">
                <a16:creationId xmlns:a16="http://schemas.microsoft.com/office/drawing/2014/main" id="{A4B4BCA0-384C-FE62-6678-A299B5EBFD06}"/>
              </a:ext>
            </a:extLst>
          </p:cNvPr>
          <p:cNvSpPr>
            <a:spLocks noGrp="1"/>
          </p:cNvSpPr>
          <p:nvPr>
            <p:ph idx="1"/>
          </p:nvPr>
        </p:nvSpPr>
        <p:spPr/>
        <p:txBody>
          <a:bodyPr>
            <a:normAutofit fontScale="92500"/>
          </a:bodyPr>
          <a:lstStyle/>
          <a:p>
            <a:pPr marL="0" indent="0">
              <a:buNone/>
            </a:pPr>
            <a:r>
              <a:rPr lang="en-US" sz="3800" dirty="0"/>
              <a:t>The issue:</a:t>
            </a:r>
            <a:r>
              <a:rPr lang="en-US" sz="3800" i="1" dirty="0"/>
              <a:t> free expression</a:t>
            </a:r>
            <a:r>
              <a:rPr lang="en-US" sz="3800" dirty="0"/>
              <a:t> in tension with </a:t>
            </a:r>
            <a:r>
              <a:rPr lang="en-US" sz="3800" i="1" dirty="0"/>
              <a:t>welfare</a:t>
            </a:r>
            <a:r>
              <a:rPr lang="en-US" sz="3800" dirty="0"/>
              <a:t> and </a:t>
            </a:r>
            <a:r>
              <a:rPr lang="en-US" sz="3800" i="1" dirty="0"/>
              <a:t>respect</a:t>
            </a:r>
            <a:r>
              <a:rPr lang="en-US" sz="3800" dirty="0"/>
              <a:t> </a:t>
            </a:r>
          </a:p>
          <a:p>
            <a:pPr lvl="1"/>
            <a:r>
              <a:rPr lang="en-US" sz="3800" dirty="0"/>
              <a:t>Some speech may be hurtful and/or violent</a:t>
            </a:r>
          </a:p>
          <a:p>
            <a:pPr lvl="1"/>
            <a:r>
              <a:rPr lang="en-US" sz="3800" dirty="0"/>
              <a:t>Removing this speech may be characterized as censorship</a:t>
            </a:r>
          </a:p>
          <a:p>
            <a:pPr marL="0" indent="0">
              <a:buNone/>
            </a:pPr>
            <a:r>
              <a:rPr lang="en-US" sz="3800" dirty="0"/>
              <a:t>Bad take: unyielding commitment to free speech, no moderation</a:t>
            </a:r>
          </a:p>
          <a:p>
            <a:pPr lvl="1"/>
            <a:r>
              <a:rPr lang="en-US" sz="3800" dirty="0"/>
              <a:t>Trolls and extremists overrun the service, it becomes toxic, all other users leave</a:t>
            </a:r>
          </a:p>
          <a:p>
            <a:pPr lvl="1"/>
            <a:r>
              <a:rPr lang="en-US" sz="3800" dirty="0"/>
              <a:t>Violent speech actually impedes free speech in general</a:t>
            </a:r>
          </a:p>
          <a:p>
            <a:pPr marL="0" indent="0">
              <a:buNone/>
            </a:pPr>
            <a:r>
              <a:rPr lang="en-US" sz="3800" dirty="0"/>
              <a:t>Bad take: strict whitelists of acceptable speech</a:t>
            </a:r>
          </a:p>
          <a:p>
            <a:pPr lvl="1"/>
            <a:r>
              <a:rPr lang="en-US" sz="3800" dirty="0"/>
              <a:t>Precludes heated debate, discussion of “sensitive topics”</a:t>
            </a:r>
          </a:p>
          <a:p>
            <a:pPr lvl="1"/>
            <a:r>
              <a:rPr lang="en-US" sz="3800" dirty="0"/>
              <a:t>Disproportionately impacts already marginalized groups</a:t>
            </a:r>
          </a:p>
          <a:p>
            <a:pPr marL="0" indent="0">
              <a:buNone/>
            </a:pPr>
            <a:r>
              <a:rPr lang="en-US" sz="3800" dirty="0"/>
              <a:t>Good take: recognizing that moderation will never be perfect, there will be mistakes and grey areas</a:t>
            </a:r>
          </a:p>
          <a:p>
            <a:pPr lvl="1"/>
            <a:r>
              <a:rPr lang="en-US" sz="3800" dirty="0"/>
              <a:t>Doing nothing is not a viable option</a:t>
            </a:r>
          </a:p>
          <a:p>
            <a:pPr lvl="1"/>
            <a:r>
              <a:rPr lang="en-US" sz="3800" dirty="0"/>
              <a:t>Clear guidelines that are earnestly enforced create a culture of accountability</a:t>
            </a:r>
          </a:p>
          <a:p>
            <a:endParaRPr lang="en-US" dirty="0"/>
          </a:p>
        </p:txBody>
      </p:sp>
      <p:sp>
        <p:nvSpPr>
          <p:cNvPr id="4" name="Slide Number Placeholder 3">
            <a:extLst>
              <a:ext uri="{FF2B5EF4-FFF2-40B4-BE49-F238E27FC236}">
                <a16:creationId xmlns:a16="http://schemas.microsoft.com/office/drawing/2014/main" id="{9E4405AC-627C-713C-C404-6AFFD0F5E234}"/>
              </a:ext>
            </a:extLst>
          </p:cNvPr>
          <p:cNvSpPr>
            <a:spLocks noGrp="1"/>
          </p:cNvSpPr>
          <p:nvPr>
            <p:ph type="sldNum" sz="quarter" idx="12"/>
          </p:nvPr>
        </p:nvSpPr>
        <p:spPr/>
        <p:txBody>
          <a:bodyPr/>
          <a:lstStyle/>
          <a:p>
            <a:fld id="{20F37917-FD3A-4669-9018-DA04BCDD3D75}" type="slidenum">
              <a:rPr lang="en-US" smtClean="0"/>
              <a:t>28</a:t>
            </a:fld>
            <a:endParaRPr lang="en-US"/>
          </a:p>
        </p:txBody>
      </p:sp>
    </p:spTree>
    <p:extLst>
      <p:ext uri="{BB962C8B-B14F-4D97-AF65-F5344CB8AC3E}">
        <p14:creationId xmlns:p14="http://schemas.microsoft.com/office/powerpoint/2010/main" val="2740641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394D-0617-C4AA-3F15-12EDD0675DBC}"/>
              </a:ext>
            </a:extLst>
          </p:cNvPr>
          <p:cNvSpPr>
            <a:spLocks noGrp="1"/>
          </p:cNvSpPr>
          <p:nvPr>
            <p:ph type="title"/>
          </p:nvPr>
        </p:nvSpPr>
        <p:spPr/>
        <p:txBody>
          <a:bodyPr/>
          <a:lstStyle/>
          <a:p>
            <a:r>
              <a:rPr lang="en-US" dirty="0"/>
              <a:t>Example 2: Image Generation</a:t>
            </a:r>
          </a:p>
        </p:txBody>
      </p:sp>
      <p:sp>
        <p:nvSpPr>
          <p:cNvPr id="4" name="Slide Number Placeholder 3">
            <a:extLst>
              <a:ext uri="{FF2B5EF4-FFF2-40B4-BE49-F238E27FC236}">
                <a16:creationId xmlns:a16="http://schemas.microsoft.com/office/drawing/2014/main" id="{C743483C-C70C-121F-272B-17F252982295}"/>
              </a:ext>
            </a:extLst>
          </p:cNvPr>
          <p:cNvSpPr>
            <a:spLocks noGrp="1"/>
          </p:cNvSpPr>
          <p:nvPr>
            <p:ph type="sldNum" sz="quarter" idx="12"/>
          </p:nvPr>
        </p:nvSpPr>
        <p:spPr/>
        <p:txBody>
          <a:bodyPr/>
          <a:lstStyle/>
          <a:p>
            <a:fld id="{20F37917-FD3A-4669-9018-DA04BCDD3D75}" type="slidenum">
              <a:rPr lang="en-US" smtClean="0"/>
              <a:t>29</a:t>
            </a:fld>
            <a:endParaRPr lang="en-US"/>
          </a:p>
        </p:txBody>
      </p:sp>
      <p:sp>
        <p:nvSpPr>
          <p:cNvPr id="8" name="TextBox 7">
            <a:extLst>
              <a:ext uri="{FF2B5EF4-FFF2-40B4-BE49-F238E27FC236}">
                <a16:creationId xmlns:a16="http://schemas.microsoft.com/office/drawing/2014/main" id="{0996F57C-A2E5-5534-305E-0BDB9B167C73}"/>
              </a:ext>
            </a:extLst>
          </p:cNvPr>
          <p:cNvSpPr txBox="1"/>
          <p:nvPr/>
        </p:nvSpPr>
        <p:spPr>
          <a:xfrm>
            <a:off x="16139905" y="11043780"/>
            <a:ext cx="7648989" cy="1384995"/>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800" dirty="0">
                <a:solidFill>
                  <a:schemeClr val="tx1"/>
                </a:solidFill>
                <a:hlinkClick r:id="rId2"/>
              </a:rPr>
              <a:t>https://www.marketplace.org/2023/10/10/solutions-to-ai-image-bias-raise-their-own-ethical-questions/</a:t>
            </a:r>
            <a:endParaRPr lang="en-US" sz="2800" dirty="0">
              <a:solidFill>
                <a:schemeClr val="tx1"/>
              </a:solidFill>
            </a:endParaRPr>
          </a:p>
        </p:txBody>
      </p:sp>
      <p:sp>
        <p:nvSpPr>
          <p:cNvPr id="10" name="TextBox 9">
            <a:extLst>
              <a:ext uri="{FF2B5EF4-FFF2-40B4-BE49-F238E27FC236}">
                <a16:creationId xmlns:a16="http://schemas.microsoft.com/office/drawing/2014/main" id="{C01C60EE-3D4B-B38A-058E-28D3967BBD64}"/>
              </a:ext>
            </a:extLst>
          </p:cNvPr>
          <p:cNvSpPr txBox="1"/>
          <p:nvPr/>
        </p:nvSpPr>
        <p:spPr>
          <a:xfrm>
            <a:off x="11963400" y="3531682"/>
            <a:ext cx="12192000" cy="39703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r>
              <a:rPr lang="en-US" sz="3600" b="0" i="0" dirty="0">
                <a:solidFill>
                  <a:srgbClr val="4E5D79"/>
                </a:solidFill>
                <a:effectLst/>
                <a:latin typeface="cabin"/>
              </a:rPr>
              <a:t>Adobe’s solution to the bias issue was to use data that estimates the skin tone distribution of a Firefly user’s country, and apply it randomly to any human Firefly creates. In other words, if someone in the U.S. used Firefly to make an image of a doctor or a gardener,  the chances that person would be a woman or have non-white skin would be roughly proportional to the percentage of women and people of color in the U.S.</a:t>
            </a:r>
          </a:p>
        </p:txBody>
      </p:sp>
      <p:sp>
        <p:nvSpPr>
          <p:cNvPr id="12" name="TextBox 11">
            <a:extLst>
              <a:ext uri="{FF2B5EF4-FFF2-40B4-BE49-F238E27FC236}">
                <a16:creationId xmlns:a16="http://schemas.microsoft.com/office/drawing/2014/main" id="{9069DEDA-47AD-2AF7-18AB-70DC83F90EDF}"/>
              </a:ext>
            </a:extLst>
          </p:cNvPr>
          <p:cNvSpPr txBox="1"/>
          <p:nvPr/>
        </p:nvSpPr>
        <p:spPr>
          <a:xfrm>
            <a:off x="4171950" y="8265329"/>
            <a:ext cx="12192000" cy="39703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r>
              <a:rPr lang="en-US" sz="3600" b="0" i="0" dirty="0">
                <a:solidFill>
                  <a:srgbClr val="4E5D79"/>
                </a:solidFill>
                <a:effectLst/>
                <a:latin typeface="cabin"/>
              </a:rPr>
              <a:t>In Firefly world, about </a:t>
            </a:r>
            <a:r>
              <a:rPr lang="en-US" sz="3600" b="0" i="0" u="sng" dirty="0">
                <a:solidFill>
                  <a:srgbClr val="2E4ABC"/>
                </a:solidFill>
                <a:effectLst/>
                <a:latin typeface="cabin"/>
                <a:hlinkClick r:id="rId3"/>
              </a:rPr>
              <a:t>14% of doctors should be Black</a:t>
            </a:r>
            <a:r>
              <a:rPr lang="en-US" sz="3600" b="0" i="0" dirty="0">
                <a:solidFill>
                  <a:srgbClr val="4E5D79"/>
                </a:solidFill>
                <a:effectLst/>
                <a:latin typeface="cabin"/>
              </a:rPr>
              <a:t> — the same percentage as the Black population in the U.S. But in the messy, unequal real world, </a:t>
            </a:r>
            <a:r>
              <a:rPr lang="en-US" sz="3600" b="0" i="0" u="sng" dirty="0">
                <a:solidFill>
                  <a:srgbClr val="2E4ABC"/>
                </a:solidFill>
                <a:effectLst/>
                <a:latin typeface="cabin"/>
                <a:hlinkClick r:id="rId4"/>
              </a:rPr>
              <a:t>only 6% of doctors are Black</a:t>
            </a:r>
            <a:r>
              <a:rPr lang="en-US" sz="3600" b="0" i="0" dirty="0">
                <a:solidFill>
                  <a:srgbClr val="4E5D79"/>
                </a:solidFill>
                <a:effectLst/>
                <a:latin typeface="cabin"/>
              </a:rPr>
              <a:t>.</a:t>
            </a:r>
          </a:p>
          <a:p>
            <a:pPr algn="l"/>
            <a:r>
              <a:rPr lang="en-US" sz="3600" b="0" i="0" dirty="0">
                <a:solidFill>
                  <a:srgbClr val="4E5D79"/>
                </a:solidFill>
                <a:effectLst/>
                <a:latin typeface="cabin"/>
              </a:rPr>
              <a:t>So, should AI images depict the world as it is? Or as it should be?</a:t>
            </a:r>
          </a:p>
          <a:p>
            <a:pPr algn="l"/>
            <a:r>
              <a:rPr lang="en-US" sz="3600" b="0" i="0" dirty="0">
                <a:solidFill>
                  <a:srgbClr val="4E5D79"/>
                </a:solidFill>
                <a:effectLst/>
                <a:latin typeface="cabin"/>
              </a:rPr>
              <a:t>“That becomes almost like a philosophical question,” said Rumman Chowdhury, a Responsible AI Fellow at Harvard’s Berkman Klein Center for Internet and Society.</a:t>
            </a:r>
          </a:p>
        </p:txBody>
      </p:sp>
      <p:sp>
        <p:nvSpPr>
          <p:cNvPr id="13" name="TextBox 12">
            <a:extLst>
              <a:ext uri="{FF2B5EF4-FFF2-40B4-BE49-F238E27FC236}">
                <a16:creationId xmlns:a16="http://schemas.microsoft.com/office/drawing/2014/main" id="{371DBDDD-1F7B-FFEB-7CA2-496C6CFC8D64}"/>
              </a:ext>
            </a:extLst>
          </p:cNvPr>
          <p:cNvSpPr txBox="1"/>
          <p:nvPr/>
        </p:nvSpPr>
        <p:spPr>
          <a:xfrm>
            <a:off x="1676400" y="3537491"/>
            <a:ext cx="9582150" cy="5078313"/>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r>
              <a:rPr lang="en-US" sz="3600" b="0" i="0" dirty="0">
                <a:solidFill>
                  <a:srgbClr val="4E5D79"/>
                </a:solidFill>
                <a:effectLst/>
                <a:latin typeface="cabin"/>
              </a:rPr>
              <a:t>AI text-to-image generators have a well-documented bias problem. AI models are trained on images from the internet, so bias in, bias out. </a:t>
            </a:r>
            <a:r>
              <a:rPr lang="en-US" sz="3600" b="0" i="0" u="sng" dirty="0">
                <a:solidFill>
                  <a:srgbClr val="2E4ABC"/>
                </a:solidFill>
                <a:effectLst/>
                <a:latin typeface="cabin"/>
                <a:hlinkClick r:id="rId5"/>
              </a:rPr>
              <a:t>A recent experiment</a:t>
            </a:r>
            <a:r>
              <a:rPr lang="en-US" sz="3600" b="0" i="0" dirty="0">
                <a:solidFill>
                  <a:srgbClr val="4E5D79"/>
                </a:solidFill>
                <a:effectLst/>
                <a:latin typeface="cabin"/>
              </a:rPr>
              <a:t> from Bloomberg on the image generator Stable Diffusion found that AI portraits of architects, doctors and CEOs skewed white and male, while images of cashiers and housekeepers skewed towards women of color. </a:t>
            </a:r>
          </a:p>
          <a:p>
            <a:pPr algn="l"/>
            <a:endParaRPr lang="en-US" sz="3600" b="0" i="0" dirty="0">
              <a:solidFill>
                <a:srgbClr val="4E5D79"/>
              </a:solidFill>
              <a:effectLst/>
              <a:latin typeface="cabin"/>
            </a:endParaRPr>
          </a:p>
        </p:txBody>
      </p:sp>
    </p:spTree>
    <p:extLst>
      <p:ext uri="{BB962C8B-B14F-4D97-AF65-F5344CB8AC3E}">
        <p14:creationId xmlns:p14="http://schemas.microsoft.com/office/powerpoint/2010/main" val="29827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CBD6-EE30-4DEC-9D68-368298685019}"/>
              </a:ext>
            </a:extLst>
          </p:cNvPr>
          <p:cNvSpPr>
            <a:spLocks noGrp="1"/>
          </p:cNvSpPr>
          <p:nvPr>
            <p:ph type="title"/>
          </p:nvPr>
        </p:nvSpPr>
        <p:spPr/>
        <p:txBody>
          <a:bodyPr>
            <a:normAutofit/>
          </a:bodyPr>
          <a:lstStyle/>
          <a:p>
            <a:r>
              <a:rPr lang="en-US" sz="7200" dirty="0"/>
              <a:t>Ethically and morally implicated technology is </a:t>
            </a:r>
            <a:r>
              <a:rPr lang="en-US" sz="7200" b="1" dirty="0"/>
              <a:t>everywhere</a:t>
            </a:r>
            <a:r>
              <a:rPr lang="en-US" sz="7200" dirty="0"/>
              <a:t>!</a:t>
            </a:r>
            <a:endParaRPr lang="en-US" dirty="0"/>
          </a:p>
        </p:txBody>
      </p:sp>
      <p:sp>
        <p:nvSpPr>
          <p:cNvPr id="3" name="Content Placeholder 2">
            <a:extLst>
              <a:ext uri="{FF2B5EF4-FFF2-40B4-BE49-F238E27FC236}">
                <a16:creationId xmlns:a16="http://schemas.microsoft.com/office/drawing/2014/main" id="{EB773624-D7D7-4A7B-9759-6AEAFEE8081A}"/>
              </a:ext>
            </a:extLst>
          </p:cNvPr>
          <p:cNvSpPr>
            <a:spLocks noGrp="1"/>
          </p:cNvSpPr>
          <p:nvPr>
            <p:ph idx="1"/>
          </p:nvPr>
        </p:nvSpPr>
        <p:spPr>
          <a:xfrm>
            <a:off x="1676400" y="3270484"/>
            <a:ext cx="15774692" cy="8702676"/>
          </a:xfrm>
        </p:spPr>
        <p:txBody>
          <a:bodyPr>
            <a:normAutofit fontScale="92500" lnSpcReduction="10000"/>
          </a:bodyPr>
          <a:lstStyle/>
          <a:p>
            <a:r>
              <a:rPr lang="en-US" dirty="0"/>
              <a:t>Algorithms that gate access to loans, insurance, employment, government services…</a:t>
            </a:r>
          </a:p>
          <a:p>
            <a:r>
              <a:rPr lang="en-US" dirty="0"/>
              <a:t>Algorithms that perpetuate or exacerbate existing discrimination</a:t>
            </a:r>
          </a:p>
          <a:p>
            <a:r>
              <a:rPr lang="en-US" dirty="0"/>
              <a:t>Bad medical software can kill people (Therac-25)</a:t>
            </a:r>
          </a:p>
          <a:p>
            <a:r>
              <a:rPr lang="en-US" dirty="0"/>
              <a:t>UIs that discriminate against differently-abled people (Domino's)</a:t>
            </a:r>
          </a:p>
          <a:p>
            <a:r>
              <a:rPr lang="en-US" dirty="0"/>
              <a:t>Third-party data collection for hyper-targeted advertising</a:t>
            </a:r>
          </a:p>
          <a:p>
            <a:r>
              <a:rPr lang="en-US" dirty="0"/>
              <a:t>GPT-3 !!</a:t>
            </a:r>
          </a:p>
          <a:p>
            <a:r>
              <a:rPr lang="en-US" dirty="0"/>
              <a:t>And on… and on… and on…</a:t>
            </a:r>
          </a:p>
          <a:p>
            <a:endParaRPr lang="en-US" dirty="0"/>
          </a:p>
        </p:txBody>
      </p:sp>
    </p:spTree>
    <p:extLst>
      <p:ext uri="{BB962C8B-B14F-4D97-AF65-F5344CB8AC3E}">
        <p14:creationId xmlns:p14="http://schemas.microsoft.com/office/powerpoint/2010/main" val="2086617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06C5-91FF-4FE7-9329-8ECAC7C98B21}"/>
              </a:ext>
            </a:extLst>
          </p:cNvPr>
          <p:cNvSpPr>
            <a:spLocks noGrp="1"/>
          </p:cNvSpPr>
          <p:nvPr>
            <p:ph type="title"/>
          </p:nvPr>
        </p:nvSpPr>
        <p:spPr/>
        <p:txBody>
          <a:bodyPr>
            <a:normAutofit/>
          </a:bodyPr>
          <a:lstStyle/>
          <a:p>
            <a:r>
              <a:rPr lang="en-US" dirty="0"/>
              <a:t>Strategies for Addressing Value Tensions</a:t>
            </a:r>
          </a:p>
        </p:txBody>
      </p:sp>
      <p:graphicFrame>
        <p:nvGraphicFramePr>
          <p:cNvPr id="6" name="Content Placeholder 3">
            <a:extLst>
              <a:ext uri="{FF2B5EF4-FFF2-40B4-BE49-F238E27FC236}">
                <a16:creationId xmlns:a16="http://schemas.microsoft.com/office/drawing/2014/main" id="{AB1F393E-693F-4345-82FB-B68A42ECB15B}"/>
              </a:ext>
            </a:extLst>
          </p:cNvPr>
          <p:cNvGraphicFramePr>
            <a:graphicFrameLocks noGrp="1"/>
          </p:cNvGraphicFramePr>
          <p:nvPr>
            <p:ph idx="1"/>
            <p:extLst>
              <p:ext uri="{D42A27DB-BD31-4B8C-83A1-F6EECF244321}">
                <p14:modId xmlns:p14="http://schemas.microsoft.com/office/powerpoint/2010/main" val="3883271746"/>
              </p:ext>
            </p:extLst>
          </p:nvPr>
        </p:nvGraphicFramePr>
        <p:xfrm>
          <a:off x="1676400" y="3000375"/>
          <a:ext cx="15774988" cy="870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301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A262-6D5E-4005-8715-9C2853F415DB}"/>
              </a:ext>
            </a:extLst>
          </p:cNvPr>
          <p:cNvSpPr>
            <a:spLocks noGrp="1"/>
          </p:cNvSpPr>
          <p:nvPr>
            <p:ph type="title"/>
          </p:nvPr>
        </p:nvSpPr>
        <p:spPr/>
        <p:txBody>
          <a:bodyPr>
            <a:normAutofit/>
          </a:bodyPr>
          <a:lstStyle/>
          <a:p>
            <a:r>
              <a:rPr lang="en-US" dirty="0"/>
              <a:t>Practical Tips</a:t>
            </a:r>
          </a:p>
        </p:txBody>
      </p:sp>
      <p:graphicFrame>
        <p:nvGraphicFramePr>
          <p:cNvPr id="6" name="Content Placeholder 2">
            <a:extLst>
              <a:ext uri="{FF2B5EF4-FFF2-40B4-BE49-F238E27FC236}">
                <a16:creationId xmlns:a16="http://schemas.microsoft.com/office/drawing/2014/main" id="{A597C4B9-7DDD-41B7-8A3A-BA7330C277B5}"/>
              </a:ext>
            </a:extLst>
          </p:cNvPr>
          <p:cNvGraphicFramePr>
            <a:graphicFrameLocks noGrp="1"/>
          </p:cNvGraphicFramePr>
          <p:nvPr>
            <p:ph idx="1"/>
            <p:extLst>
              <p:ext uri="{D42A27DB-BD31-4B8C-83A1-F6EECF244321}">
                <p14:modId xmlns:p14="http://schemas.microsoft.com/office/powerpoint/2010/main" val="13787347"/>
              </p:ext>
            </p:extLst>
          </p:nvPr>
        </p:nvGraphicFramePr>
        <p:xfrm>
          <a:off x="1676400" y="3000375"/>
          <a:ext cx="15774988" cy="870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3765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Where does this leave us?</a:t>
            </a:r>
            <a:endParaRPr dirty="0"/>
          </a:p>
        </p:txBody>
      </p:sp>
      <p:sp>
        <p:nvSpPr>
          <p:cNvPr id="152" name="Google Shape;185;g15e7e72aa08_0_47"/>
          <p:cNvSpPr txBox="1">
            <a:spLocks noGrp="1"/>
          </p:cNvSpPr>
          <p:nvPr>
            <p:ph idx="1"/>
          </p:nvPr>
        </p:nvSpPr>
        <p:spPr>
          <a:prstGeom prst="rect">
            <a:avLst/>
          </a:prstGeom>
        </p:spPr>
        <p:txBody>
          <a:bodyPr/>
          <a:lstStyle/>
          <a:p>
            <a:pPr>
              <a:lnSpc>
                <a:spcPct val="100000"/>
              </a:lnSpc>
            </a:pPr>
            <a:r>
              <a:rPr lang="en-US" b="1" dirty="0"/>
              <a:t>So that we can sleep at night</a:t>
            </a:r>
          </a:p>
          <a:p>
            <a:pPr lvl="1"/>
            <a:r>
              <a:rPr lang="en-US" dirty="0"/>
              <a:t>Consider the different ways that our software may </a:t>
            </a:r>
            <a:r>
              <a:rPr lang="en-US" dirty="0">
                <a:solidFill>
                  <a:srgbClr val="FF0000"/>
                </a:solidFill>
              </a:rPr>
              <a:t>impact</a:t>
            </a:r>
            <a:r>
              <a:rPr lang="en-US" dirty="0"/>
              <a:t> others</a:t>
            </a:r>
          </a:p>
          <a:p>
            <a:pPr lvl="1"/>
            <a:r>
              <a:rPr lang="en-US" dirty="0"/>
              <a:t>Consider the ways in which our software </a:t>
            </a:r>
            <a:r>
              <a:rPr lang="en-US" dirty="0">
                <a:solidFill>
                  <a:srgbClr val="FF0000"/>
                </a:solidFill>
              </a:rPr>
              <a:t>interacts</a:t>
            </a:r>
            <a:r>
              <a:rPr lang="en-US" dirty="0"/>
              <a:t> with the political, social, and economic systems in which we and our users live</a:t>
            </a:r>
          </a:p>
          <a:p>
            <a:pPr lvl="1"/>
            <a:r>
              <a:rPr lang="en-US" dirty="0"/>
              <a:t>Follow </a:t>
            </a:r>
            <a:r>
              <a:rPr lang="en-US" dirty="0">
                <a:solidFill>
                  <a:srgbClr val="FF0000"/>
                </a:solidFill>
              </a:rPr>
              <a:t>best practices</a:t>
            </a:r>
            <a:r>
              <a:rPr lang="en-US" dirty="0"/>
              <a:t>, and actively push to improve them</a:t>
            </a:r>
          </a:p>
          <a:p>
            <a:pPr lvl="1"/>
            <a:r>
              <a:rPr lang="en-US" dirty="0"/>
              <a:t>Encourage </a:t>
            </a:r>
            <a:r>
              <a:rPr lang="en-US" dirty="0">
                <a:solidFill>
                  <a:srgbClr val="FF0000"/>
                </a:solidFill>
              </a:rPr>
              <a:t>diversity</a:t>
            </a:r>
            <a:r>
              <a:rPr lang="en-US" dirty="0"/>
              <a:t> in our development teams</a:t>
            </a:r>
          </a:p>
          <a:p>
            <a:pPr lvl="1"/>
            <a:r>
              <a:rPr lang="en-US" dirty="0"/>
              <a:t>Engage in </a:t>
            </a:r>
            <a:r>
              <a:rPr lang="en-US" dirty="0">
                <a:solidFill>
                  <a:srgbClr val="FF0000"/>
                </a:solidFill>
              </a:rPr>
              <a:t>honest conversations </a:t>
            </a:r>
            <a:r>
              <a:rPr lang="en-US" dirty="0"/>
              <a:t>with our co-workers and supervisors to explore possible ethical issues and their implications.</a:t>
            </a:r>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spTree>
    <p:extLst>
      <p:ext uri="{BB962C8B-B14F-4D97-AF65-F5344CB8AC3E}">
        <p14:creationId xmlns:p14="http://schemas.microsoft.com/office/powerpoint/2010/main" val="2756116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There is a lot more work to be done</a:t>
            </a:r>
            <a:endParaRPr dirty="0"/>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 </a:t>
            </a:r>
          </a:p>
        </p:txBody>
      </p:sp>
      <p:pic>
        <p:nvPicPr>
          <p:cNvPr id="5" name="Content Placeholder 4">
            <a:extLst>
              <a:ext uri="{FF2B5EF4-FFF2-40B4-BE49-F238E27FC236}">
                <a16:creationId xmlns:a16="http://schemas.microsoft.com/office/drawing/2014/main" id="{59A4163D-17D8-0713-96E6-2E199C790AA0}"/>
              </a:ext>
            </a:extLst>
          </p:cNvPr>
          <p:cNvPicPr>
            <a:picLocks noGrp="1" noChangeAspect="1"/>
          </p:cNvPicPr>
          <p:nvPr>
            <p:ph idx="1"/>
          </p:nvPr>
        </p:nvPicPr>
        <p:blipFill>
          <a:blip r:embed="rId3"/>
          <a:stretch>
            <a:fillRect/>
          </a:stretch>
        </p:blipFill>
        <p:spPr>
          <a:xfrm>
            <a:off x="11956504" y="3268342"/>
            <a:ext cx="11647259" cy="7160762"/>
          </a:xfrm>
        </p:spPr>
      </p:pic>
      <p:sp>
        <p:nvSpPr>
          <p:cNvPr id="6" name="Google Shape;195;g15e7e72aa08_0_60">
            <a:extLst>
              <a:ext uri="{FF2B5EF4-FFF2-40B4-BE49-F238E27FC236}">
                <a16:creationId xmlns:a16="http://schemas.microsoft.com/office/drawing/2014/main" id="{BB8C8FD3-0CF6-9D0F-EEB5-11AD269D3E96}"/>
              </a:ext>
            </a:extLst>
          </p:cNvPr>
          <p:cNvSpPr txBox="1"/>
          <p:nvPr/>
        </p:nvSpPr>
        <p:spPr>
          <a:xfrm>
            <a:off x="11956504" y="10763604"/>
            <a:ext cx="11745833" cy="49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defRPr sz="3400">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000000"/>
                </a:solidFill>
                <a:uFillTx/>
              </a:defRPr>
            </a:pPr>
            <a:r>
              <a:rPr lang="en-US" sz="2000" dirty="0">
                <a:solidFill>
                  <a:srgbClr val="0000FF"/>
                </a:solidFill>
                <a:uFill>
                  <a:solidFill>
                    <a:srgbClr val="0000FF"/>
                  </a:solidFill>
                </a:uFill>
                <a:hlinkClick r:id="rId4"/>
              </a:rPr>
              <a:t>https://www.sciencedaily.com/releases/2018/10/181009113617.htm</a:t>
            </a:r>
            <a:endParaRPr sz="2000" dirty="0">
              <a:solidFill>
                <a:srgbClr val="0000FF"/>
              </a:solidFill>
              <a:uFill>
                <a:solidFill>
                  <a:srgbClr val="0000FF"/>
                </a:solidFill>
              </a:uFill>
              <a:hlinkClick r:id="rId4"/>
            </a:endParaRPr>
          </a:p>
        </p:txBody>
      </p:sp>
      <p:pic>
        <p:nvPicPr>
          <p:cNvPr id="8" name="Picture 7">
            <a:extLst>
              <a:ext uri="{FF2B5EF4-FFF2-40B4-BE49-F238E27FC236}">
                <a16:creationId xmlns:a16="http://schemas.microsoft.com/office/drawing/2014/main" id="{E7DCD076-8257-73FF-A7E9-304D7816EE20}"/>
              </a:ext>
            </a:extLst>
          </p:cNvPr>
          <p:cNvPicPr>
            <a:picLocks noChangeAspect="1"/>
          </p:cNvPicPr>
          <p:nvPr/>
        </p:nvPicPr>
        <p:blipFill>
          <a:blip r:embed="rId5"/>
          <a:stretch>
            <a:fillRect/>
          </a:stretch>
        </p:blipFill>
        <p:spPr>
          <a:xfrm>
            <a:off x="1575133" y="9094920"/>
            <a:ext cx="9891074" cy="3706085"/>
          </a:xfrm>
          <a:prstGeom prst="rect">
            <a:avLst/>
          </a:prstGeom>
        </p:spPr>
      </p:pic>
      <p:sp>
        <p:nvSpPr>
          <p:cNvPr id="9" name="Google Shape;185;g15e7e72aa08_0_47">
            <a:extLst>
              <a:ext uri="{FF2B5EF4-FFF2-40B4-BE49-F238E27FC236}">
                <a16:creationId xmlns:a16="http://schemas.microsoft.com/office/drawing/2014/main" id="{7D3AF001-1FFF-8236-C10D-3F00E457359E}"/>
              </a:ext>
            </a:extLst>
          </p:cNvPr>
          <p:cNvSpPr txBox="1">
            <a:spLocks/>
          </p:cNvSpPr>
          <p:nvPr/>
        </p:nvSpPr>
        <p:spPr>
          <a:xfrm>
            <a:off x="1624419" y="3268342"/>
            <a:ext cx="10282799" cy="8702676"/>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4400" dirty="0"/>
              <a:t>Current Challenges:</a:t>
            </a:r>
          </a:p>
          <a:p>
            <a:pPr lvl="1"/>
            <a:r>
              <a:rPr lang="en-US" sz="4000" dirty="0"/>
              <a:t>addictive design;</a:t>
            </a:r>
          </a:p>
          <a:p>
            <a:pPr lvl="1"/>
            <a:r>
              <a:rPr lang="en-US" sz="4000" dirty="0"/>
              <a:t>corporate ownership of personal data;</a:t>
            </a:r>
          </a:p>
          <a:p>
            <a:pPr lvl="1"/>
            <a:r>
              <a:rPr lang="en-US" sz="4000" dirty="0"/>
              <a:t>algorithmic bias;</a:t>
            </a:r>
          </a:p>
          <a:p>
            <a:pPr lvl="1"/>
            <a:r>
              <a:rPr lang="en-US" sz="4000" dirty="0"/>
              <a:t>weak cyber security and personally identifiable information (PII) protection;</a:t>
            </a:r>
          </a:p>
          <a:p>
            <a:pPr lvl="1"/>
            <a:r>
              <a:rPr lang="en-US" sz="4000" dirty="0"/>
              <a:t>overemphasis on features</a:t>
            </a:r>
          </a:p>
          <a:p>
            <a:pPr lvl="1"/>
            <a:r>
              <a:rPr lang="en-US" sz="4000" dirty="0"/>
              <a:t>and many more …</a:t>
            </a:r>
            <a:endParaRPr lang="en-US" dirty="0"/>
          </a:p>
        </p:txBody>
      </p:sp>
      <p:sp>
        <p:nvSpPr>
          <p:cNvPr id="2" name="Google Shape;195;g15e7e72aa08_0_60">
            <a:extLst>
              <a:ext uri="{FF2B5EF4-FFF2-40B4-BE49-F238E27FC236}">
                <a16:creationId xmlns:a16="http://schemas.microsoft.com/office/drawing/2014/main" id="{B6305D74-86E8-17B5-E139-792BA44DB959}"/>
              </a:ext>
            </a:extLst>
          </p:cNvPr>
          <p:cNvSpPr txBox="1"/>
          <p:nvPr/>
        </p:nvSpPr>
        <p:spPr>
          <a:xfrm>
            <a:off x="1804800" y="12653326"/>
            <a:ext cx="11745833" cy="800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defRPr sz="3400">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000000"/>
                </a:solidFill>
                <a:uFillTx/>
              </a:defRPr>
            </a:pPr>
            <a:r>
              <a:rPr lang="en-US" sz="2000" dirty="0">
                <a:solidFill>
                  <a:srgbClr val="0000FF"/>
                </a:solidFill>
                <a:uFill>
                  <a:solidFill>
                    <a:srgbClr val="0000FF"/>
                  </a:solidFill>
                </a:uFill>
                <a:hlinkClick r:id="rId4"/>
              </a:rPr>
              <a:t>https://www.forbes.com/sites/jessicabaron/2018/10/17/we-need-to-work-harder-to-make-software-engineering-more-ethical/?sh=628d00a750cc</a:t>
            </a:r>
            <a:endParaRPr sz="2000" dirty="0">
              <a:solidFill>
                <a:srgbClr val="0000FF"/>
              </a:solidFill>
              <a:uFill>
                <a:solidFill>
                  <a:srgbClr val="0000FF"/>
                </a:solidFill>
              </a:uFill>
              <a:hlinkClick r:id="rId4"/>
            </a:endParaRPr>
          </a:p>
        </p:txBody>
      </p:sp>
    </p:spTree>
    <p:extLst>
      <p:ext uri="{BB962C8B-B14F-4D97-AF65-F5344CB8AC3E}">
        <p14:creationId xmlns:p14="http://schemas.microsoft.com/office/powerpoint/2010/main" val="1978552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Learning Goals"/>
          <p:cNvSpPr txBox="1">
            <a:spLocks noGrp="1"/>
          </p:cNvSpPr>
          <p:nvPr>
            <p:ph type="title"/>
          </p:nvPr>
        </p:nvSpPr>
        <p:spPr>
          <a:prstGeom prst="rect">
            <a:avLst/>
          </a:prstGeom>
        </p:spPr>
        <p:txBody>
          <a:bodyPr/>
          <a:lstStyle/>
          <a:p>
            <a:r>
              <a:rPr lang="en-US" dirty="0"/>
              <a:t>Review</a:t>
            </a:r>
            <a:endParaRPr dirty="0"/>
          </a:p>
        </p:txBody>
      </p:sp>
      <p:sp>
        <p:nvSpPr>
          <p:cNvPr id="47" name="By the end of this lesson, you should be able to…"/>
          <p:cNvSpPr txBox="1">
            <a:spLocks noGrp="1"/>
          </p:cNvSpPr>
          <p:nvPr>
            <p:ph idx="1"/>
          </p:nvPr>
        </p:nvSpPr>
        <p:spPr>
          <a:prstGeom prst="rect">
            <a:avLst/>
          </a:prstGeom>
        </p:spPr>
        <p:txBody>
          <a:bodyPr/>
          <a:lstStyle/>
          <a:p>
            <a:r>
              <a:rPr lang="en-US" dirty="0"/>
              <a:t>Y</a:t>
            </a:r>
            <a:r>
              <a:rPr dirty="0"/>
              <a:t>ou should </a:t>
            </a:r>
            <a:r>
              <a:rPr lang="en-US" dirty="0"/>
              <a:t>now </a:t>
            </a:r>
            <a:r>
              <a:rPr dirty="0"/>
              <a:t>be able to…</a:t>
            </a:r>
          </a:p>
          <a:p>
            <a:pPr lvl="1">
              <a:lnSpc>
                <a:spcPct val="90000"/>
              </a:lnSpc>
            </a:pPr>
            <a:r>
              <a:rPr dirty="0"/>
              <a:t>Illustrate how software can cause inadvertent harm or amplify inequities</a:t>
            </a:r>
            <a:endParaRPr lang="en-US" dirty="0"/>
          </a:p>
          <a:p>
            <a:pPr lvl="1">
              <a:lnSpc>
                <a:spcPct val="90000"/>
              </a:lnSpc>
            </a:pPr>
            <a:r>
              <a:rPr lang="en-US" dirty="0"/>
              <a:t>Explain the role of human values in designing software systems</a:t>
            </a:r>
            <a:endParaRPr dirty="0"/>
          </a:p>
          <a:p>
            <a:pPr lvl="1">
              <a:lnSpc>
                <a:spcPct val="90000"/>
              </a:lnSpc>
            </a:pPr>
            <a:r>
              <a:rPr dirty="0"/>
              <a:t>Explain </a:t>
            </a:r>
            <a:r>
              <a:rPr lang="en-US" dirty="0"/>
              <a:t>some techniques that software engineers can use in producing software systems that are more congruent with human values.</a:t>
            </a:r>
            <a:endParaRPr dirty="0"/>
          </a:p>
        </p:txBody>
      </p:sp>
      <p:sp>
        <p:nvSpPr>
          <p:cNvPr id="4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Tree>
    <p:extLst>
      <p:ext uri="{BB962C8B-B14F-4D97-AF65-F5344CB8AC3E}">
        <p14:creationId xmlns:p14="http://schemas.microsoft.com/office/powerpoint/2010/main" val="2431572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1EB39D-C577-7B2F-76BB-FE957402B633}"/>
              </a:ext>
            </a:extLst>
          </p:cNvPr>
          <p:cNvSpPr>
            <a:spLocks noGrp="1"/>
          </p:cNvSpPr>
          <p:nvPr>
            <p:ph type="title"/>
          </p:nvPr>
        </p:nvSpPr>
        <p:spPr/>
        <p:txBody>
          <a:bodyPr/>
          <a:lstStyle/>
          <a:p>
            <a:r>
              <a:rPr lang="en-US" dirty="0"/>
              <a:t>A few representative examples</a:t>
            </a:r>
          </a:p>
        </p:txBody>
      </p:sp>
      <p:sp>
        <p:nvSpPr>
          <p:cNvPr id="6" name="Content Placeholder 5">
            <a:extLst>
              <a:ext uri="{FF2B5EF4-FFF2-40B4-BE49-F238E27FC236}">
                <a16:creationId xmlns:a16="http://schemas.microsoft.com/office/drawing/2014/main" id="{CFE4ADA4-65FB-4F23-6660-BA09C2DA6F5A}"/>
              </a:ext>
            </a:extLst>
          </p:cNvPr>
          <p:cNvSpPr>
            <a:spLocks noGrp="1"/>
          </p:cNvSpPr>
          <p:nvPr>
            <p:ph idx="1"/>
          </p:nvPr>
        </p:nvSpPr>
        <p:spPr/>
        <p:txBody>
          <a:bodyPr/>
          <a:lstStyle/>
          <a:p>
            <a:r>
              <a:rPr lang="en-US" dirty="0"/>
              <a:t>Some of these are old, but things haven't changed…</a:t>
            </a:r>
          </a:p>
        </p:txBody>
      </p:sp>
      <p:sp>
        <p:nvSpPr>
          <p:cNvPr id="4" name="Slide Number Placeholder 3">
            <a:extLst>
              <a:ext uri="{FF2B5EF4-FFF2-40B4-BE49-F238E27FC236}">
                <a16:creationId xmlns:a16="http://schemas.microsoft.com/office/drawing/2014/main" id="{6843D107-F3CE-805A-D929-27F219036491}"/>
              </a:ext>
            </a:extLst>
          </p:cNvPr>
          <p:cNvSpPr>
            <a:spLocks noGrp="1"/>
          </p:cNvSpPr>
          <p:nvPr>
            <p:ph type="sldNum" sz="quarter" idx="12"/>
          </p:nvPr>
        </p:nvSpPr>
        <p:spPr/>
        <p:txBody>
          <a:bodyPr/>
          <a:lstStyle/>
          <a:p>
            <a:fld id="{20F37917-FD3A-4669-9018-DA04BCDD3D75}" type="slidenum">
              <a:rPr lang="en-US" smtClean="0"/>
              <a:t>4</a:t>
            </a:fld>
            <a:endParaRPr lang="en-US"/>
          </a:p>
        </p:txBody>
      </p:sp>
    </p:spTree>
    <p:extLst>
      <p:ext uri="{BB962C8B-B14F-4D97-AF65-F5344CB8AC3E}">
        <p14:creationId xmlns:p14="http://schemas.microsoft.com/office/powerpoint/2010/main" val="290651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sz="8400" dirty="0">
                <a:solidFill>
                  <a:srgbClr val="0070C0"/>
                </a:solidFill>
                <a:latin typeface="Verdana" panose="020B0604030504040204" pitchFamily="34" charset="0"/>
                <a:ea typeface="Verdana" panose="020B0604030504040204" pitchFamily="34" charset="0"/>
              </a:rPr>
              <a:t>Badly-engineered software can kill people</a:t>
            </a:r>
            <a:endParaRPr sz="8400"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3648796"/>
            <a:ext cx="15774692" cy="8702676"/>
          </a:xfrm>
          <a:prstGeom prst="rect">
            <a:avLst/>
          </a:prstGeom>
        </p:spPr>
        <p:txBody>
          <a:bodyPr/>
          <a:lstStyle/>
          <a:p>
            <a:r>
              <a:rPr lang="en-US" dirty="0"/>
              <a:t>Therac-25 (1985-1987)</a:t>
            </a:r>
          </a:p>
          <a:p>
            <a:r>
              <a:rPr dirty="0"/>
              <a:t>Bug in software caused 100x greater exposure to radiation than intended</a:t>
            </a:r>
          </a:p>
          <a:p>
            <a:r>
              <a:rPr dirty="0"/>
              <a:t>At least 6 died</a:t>
            </a:r>
          </a:p>
          <a:p>
            <a:r>
              <a:rPr dirty="0"/>
              <a:t>Likely far more suffered: deaths occurred over a period of 2 years!</a:t>
            </a:r>
          </a:p>
          <a:p>
            <a:r>
              <a:rPr dirty="0"/>
              <a:t>Weak accountability in manufacturer’s organization</a:t>
            </a:r>
          </a:p>
        </p:txBody>
      </p:sp>
      <p:pic>
        <p:nvPicPr>
          <p:cNvPr id="15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1" y="3085704"/>
            <a:ext cx="8177398" cy="6055550"/>
          </a:xfrm>
          <a:prstGeom prst="rect">
            <a:avLst/>
          </a:prstGeom>
          <a:ln w="12700">
            <a:miter lim="400000"/>
          </a:ln>
        </p:spPr>
      </p:pic>
      <p:sp>
        <p:nvSpPr>
          <p:cNvPr id="160" name="“Therac-25” by Catalina Márquez, Wikimedia commons, CC BY-SA 4.0"/>
          <p:cNvSpPr txBox="1"/>
          <p:nvPr/>
        </p:nvSpPr>
        <p:spPr>
          <a:xfrm>
            <a:off x="17018982" y="9539321"/>
            <a:ext cx="9763050"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“Therac-25” by Catalina Márquez, Wikimedia commons, CC BY-SA 4.0</a:t>
            </a:r>
          </a:p>
        </p:txBody>
      </p:sp>
      <p:sp>
        <p:nvSpPr>
          <p:cNvPr id="161" name="https://ethicsunwrapped.utexas.edu/case-study/therac-25"/>
          <p:cNvSpPr txBox="1"/>
          <p:nvPr/>
        </p:nvSpPr>
        <p:spPr>
          <a:xfrm>
            <a:off x="1206495" y="12644509"/>
            <a:ext cx="659475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4"/>
              </a:defRPr>
            </a:lvl1pPr>
          </a:lstStyle>
          <a:p>
            <a:pPr>
              <a:defRPr u="none"/>
            </a:pPr>
            <a:r>
              <a:rPr sz="2000" u="sng" dirty="0">
                <a:hlinkClick r:id="rId4"/>
              </a:rPr>
              <a:t>https://ethicsunwrapped.utexas.edu/case-study/therac-25</a:t>
            </a:r>
          </a:p>
        </p:txBody>
      </p:sp>
    </p:spTree>
    <p:extLst>
      <p:ext uri="{BB962C8B-B14F-4D97-AF65-F5344CB8AC3E}">
        <p14:creationId xmlns:p14="http://schemas.microsoft.com/office/powerpoint/2010/main" val="292729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oogle Shape;111;p5"/>
          <p:cNvSpPr txBox="1">
            <a:spLocks noGrp="1"/>
          </p:cNvSpPr>
          <p:nvPr>
            <p:ph type="title"/>
          </p:nvPr>
        </p:nvSpPr>
        <p:spPr>
          <a:prstGeom prst="rect">
            <a:avLst/>
          </a:prstGeom>
        </p:spPr>
        <p:txBody>
          <a:bodyPr/>
          <a:lstStyle/>
          <a:p>
            <a:r>
              <a:rPr dirty="0"/>
              <a:t>Algorithmic sentencing </a:t>
            </a:r>
            <a:r>
              <a:rPr lang="en-US" dirty="0"/>
              <a:t>can discriminate</a:t>
            </a:r>
            <a:endParaRPr dirty="0"/>
          </a:p>
        </p:txBody>
      </p:sp>
      <p:sp>
        <p:nvSpPr>
          <p:cNvPr id="80" name="Google Shape;112;p5"/>
          <p:cNvSpPr txBox="1">
            <a:spLocks noGrp="1"/>
          </p:cNvSpPr>
          <p:nvPr>
            <p:ph idx="1"/>
          </p:nvPr>
        </p:nvSpPr>
        <p:spPr>
          <a:prstGeom prst="rect">
            <a:avLst/>
          </a:prstGeom>
        </p:spPr>
        <p:txBody>
          <a:bodyPr/>
          <a:lstStyle>
            <a:lvl1pPr>
              <a:defRPr sz="5400"/>
            </a:lvl1pPr>
          </a:lstStyle>
          <a:p>
            <a:r>
              <a:rPr dirty="0"/>
              <a:t>The COMPAS sentencing tool discriminates against black defendants </a:t>
            </a:r>
          </a:p>
        </p:txBody>
      </p:sp>
      <p:sp>
        <p:nvSpPr>
          <p:cNvPr id="81"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6</a:t>
            </a:fld>
            <a:endParaRPr/>
          </a:p>
        </p:txBody>
      </p:sp>
      <p:sp>
        <p:nvSpPr>
          <p:cNvPr id="82" name="Google Shape;113;p5"/>
          <p:cNvSpPr txBox="1"/>
          <p:nvPr/>
        </p:nvSpPr>
        <p:spPr>
          <a:xfrm>
            <a:off x="2324174" y="13001985"/>
            <a:ext cx="18103776" cy="51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700">
                <a:latin typeface="Helvetica Neue"/>
                <a:ea typeface="Helvetica Neue"/>
                <a:cs typeface="Helvetica Neue"/>
                <a:sym typeface="Helvetica Neue"/>
              </a:defRPr>
            </a:pPr>
            <a:r>
              <a:t>Analysis of Broward County data: </a:t>
            </a:r>
            <a:r>
              <a:rPr u="sng">
                <a:solidFill>
                  <a:srgbClr val="0000FF"/>
                </a:solidFill>
                <a:uFill>
                  <a:solidFill>
                    <a:srgbClr val="0000FF"/>
                  </a:solidFill>
                </a:uFill>
                <a:hlinkClick r:id="rId3"/>
              </a:rPr>
              <a:t>“How We Analyzed the COMPAS Recidivism Algorithm” by Larson et al.</a:t>
            </a:r>
          </a:p>
        </p:txBody>
      </p:sp>
      <p:graphicFrame>
        <p:nvGraphicFramePr>
          <p:cNvPr id="83" name="Google Shape;114;p5"/>
          <p:cNvGraphicFramePr/>
          <p:nvPr>
            <p:extLst>
              <p:ext uri="{D42A27DB-BD31-4B8C-83A1-F6EECF244321}">
                <p14:modId xmlns:p14="http://schemas.microsoft.com/office/powerpoint/2010/main" val="1800107940"/>
              </p:ext>
            </p:extLst>
          </p:nvPr>
        </p:nvGraphicFramePr>
        <p:xfrm>
          <a:off x="839585" y="5229369"/>
          <a:ext cx="22704829" cy="4941599"/>
        </p:xfrm>
        <a:graphic>
          <a:graphicData uri="http://schemas.openxmlformats.org/drawingml/2006/table">
            <a:tbl>
              <a:tblPr>
                <a:tableStyleId>{4C3C2611-4C71-4FC5-86AE-919BDF0F9419}</a:tableStyleId>
              </a:tblPr>
              <a:tblGrid>
                <a:gridCol w="6402092">
                  <a:extLst>
                    <a:ext uri="{9D8B030D-6E8A-4147-A177-3AD203B41FA5}">
                      <a16:colId xmlns:a16="http://schemas.microsoft.com/office/drawing/2014/main" val="20000"/>
                    </a:ext>
                  </a:extLst>
                </a:gridCol>
                <a:gridCol w="3758838">
                  <a:extLst>
                    <a:ext uri="{9D8B030D-6E8A-4147-A177-3AD203B41FA5}">
                      <a16:colId xmlns:a16="http://schemas.microsoft.com/office/drawing/2014/main" val="20001"/>
                    </a:ext>
                  </a:extLst>
                </a:gridCol>
                <a:gridCol w="6231476">
                  <a:extLst>
                    <a:ext uri="{9D8B030D-6E8A-4147-A177-3AD203B41FA5}">
                      <a16:colId xmlns:a16="http://schemas.microsoft.com/office/drawing/2014/main" val="20002"/>
                    </a:ext>
                  </a:extLst>
                </a:gridCol>
                <a:gridCol w="6312423">
                  <a:extLst>
                    <a:ext uri="{9D8B030D-6E8A-4147-A177-3AD203B41FA5}">
                      <a16:colId xmlns:a16="http://schemas.microsoft.com/office/drawing/2014/main" val="20003"/>
                    </a:ext>
                  </a:extLst>
                </a:gridCol>
              </a:tblGrid>
              <a:tr h="1639599">
                <a:tc>
                  <a:txBody>
                    <a:bodyPr/>
                    <a:lstStyle/>
                    <a:p>
                      <a:pPr>
                        <a:defRPr sz="4600">
                          <a:sym typeface="Arial"/>
                        </a:defRPr>
                      </a:pPr>
                      <a:endParaRPr dirty="0"/>
                    </a:p>
                  </a:txBody>
                  <a:tcPr marL="101600" marR="101600" marT="101600" marB="101600" anchor="ctr" horzOverflow="overflow">
                    <a:solidFill>
                      <a:srgbClr val="A7A7A7"/>
                    </a:solidFill>
                  </a:tcPr>
                </a:tc>
                <a:tc>
                  <a:txBody>
                    <a:bodyPr/>
                    <a:lstStyle/>
                    <a:p>
                      <a:r>
                        <a:rPr sz="4600">
                          <a:solidFill>
                            <a:srgbClr val="FFFFFF"/>
                          </a:solidFill>
                          <a:latin typeface="Helvetica Neue"/>
                          <a:ea typeface="Helvetica Neue"/>
                          <a:cs typeface="Helvetica Neue"/>
                        </a:rPr>
                        <a:t>ALL</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t>WHITE</a:t>
                      </a:r>
                      <a:r>
                        <a:t> </a:t>
                      </a:r>
                      <a:r>
                        <a:rPr sz="4400"/>
                        <a:t>DEFENDANTS</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solidFill>
                            <a:srgbClr val="000000"/>
                          </a:solidFill>
                        </a:rPr>
                        <a:t>BLACK</a:t>
                      </a:r>
                      <a:r>
                        <a:t> </a:t>
                      </a:r>
                      <a:r>
                        <a:rPr sz="4300"/>
                        <a:t>DEFENDANTS</a:t>
                      </a:r>
                    </a:p>
                  </a:txBody>
                  <a:tcPr marL="101600" marR="101600" marT="101600" marB="101600" anchor="ctr" horzOverflow="overflow">
                    <a:solidFill>
                      <a:srgbClr val="A7A7A7"/>
                    </a:solidFill>
                  </a:tcPr>
                </a:tc>
                <a:extLst>
                  <a:ext uri="{0D108BD9-81ED-4DB2-BD59-A6C34878D82A}">
                    <a16:rowId xmlns:a16="http://schemas.microsoft.com/office/drawing/2014/main" val="10000"/>
                  </a:ext>
                </a:extLst>
              </a:tr>
              <a:tr h="1457250">
                <a:tc>
                  <a:txBody>
                    <a:bodyPr/>
                    <a:lstStyle/>
                    <a:p>
                      <a:pPr>
                        <a:defRPr sz="4900">
                          <a:solidFill>
                            <a:srgbClr val="222222"/>
                          </a:solidFill>
                          <a:latin typeface="Helvetica Neue"/>
                          <a:ea typeface="Helvetica Neue"/>
                          <a:cs typeface="Helvetica Neue"/>
                        </a:defRPr>
                      </a:pPr>
                      <a:r>
                        <a:t>Labeled </a:t>
                      </a:r>
                      <a:r>
                        <a:rPr b="1"/>
                        <a:t>High Risk</a:t>
                      </a:r>
                      <a:r>
                        <a:t>, </a:t>
                      </a:r>
                      <a:br/>
                      <a:r>
                        <a:t>But </a:t>
                      </a:r>
                      <a:r>
                        <a:rPr b="1"/>
                        <a:t>Didn’t</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32%</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23%</a:t>
                      </a:r>
                    </a:p>
                  </a:txBody>
                  <a:tcPr marL="101600" marR="101600" marT="101600" marB="101600" anchor="ctr" horzOverflow="overflow">
                    <a:solidFill>
                      <a:srgbClr val="FFFFFF"/>
                    </a:solidFill>
                  </a:tcPr>
                </a:tc>
                <a:tc>
                  <a:txBody>
                    <a:bodyPr/>
                    <a:lstStyle/>
                    <a:p>
                      <a:r>
                        <a:rPr sz="8800" b="1">
                          <a:solidFill>
                            <a:schemeClr val="accent3">
                              <a:satOff val="-7500"/>
                              <a:lumOff val="-10588"/>
                            </a:schemeClr>
                          </a:solidFill>
                          <a:latin typeface="Helvetica Neue"/>
                          <a:ea typeface="Helvetica Neue"/>
                          <a:cs typeface="Helvetica Neue"/>
                        </a:rPr>
                        <a:t>44%</a:t>
                      </a:r>
                    </a:p>
                  </a:txBody>
                  <a:tcPr marL="101600" marR="101600" marT="101600" marB="101600" anchor="ctr" horzOverflow="overflow">
                    <a:solidFill>
                      <a:srgbClr val="FFFFFF"/>
                    </a:solidFill>
                  </a:tcPr>
                </a:tc>
                <a:extLst>
                  <a:ext uri="{0D108BD9-81ED-4DB2-BD59-A6C34878D82A}">
                    <a16:rowId xmlns:a16="http://schemas.microsoft.com/office/drawing/2014/main" val="10001"/>
                  </a:ext>
                </a:extLst>
              </a:tr>
              <a:tr h="1457250">
                <a:tc>
                  <a:txBody>
                    <a:bodyPr/>
                    <a:lstStyle/>
                    <a:p>
                      <a:pPr>
                        <a:defRPr sz="4600">
                          <a:solidFill>
                            <a:srgbClr val="222222"/>
                          </a:solidFill>
                          <a:latin typeface="Helvetica Neue"/>
                          <a:ea typeface="Helvetica Neue"/>
                          <a:cs typeface="Helvetica Neue"/>
                        </a:defRPr>
                      </a:pPr>
                      <a:r>
                        <a:t>Labeled</a:t>
                      </a:r>
                      <a:r>
                        <a:rPr b="1"/>
                        <a:t> Low Risk,</a:t>
                      </a:r>
                      <a:r>
                        <a:t> </a:t>
                      </a:r>
                      <a:br/>
                      <a:r>
                        <a:t>Yet </a:t>
                      </a:r>
                      <a:r>
                        <a:rPr b="1"/>
                        <a:t>Did</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37%</a:t>
                      </a:r>
                    </a:p>
                  </a:txBody>
                  <a:tcPr marL="101600" marR="101600" marT="101600" marB="101600" anchor="ctr" horzOverflow="overflow">
                    <a:solidFill>
                      <a:srgbClr val="FFFFFF"/>
                    </a:solidFill>
                  </a:tcPr>
                </a:tc>
                <a:tc>
                  <a:txBody>
                    <a:bodyPr/>
                    <a:lstStyle/>
                    <a:p>
                      <a:r>
                        <a:rPr sz="8800" b="1">
                          <a:solidFill>
                            <a:schemeClr val="accent5"/>
                          </a:solidFill>
                          <a:latin typeface="Helvetica Neue"/>
                          <a:ea typeface="Helvetica Neue"/>
                          <a:cs typeface="Helvetica Neue"/>
                        </a:rPr>
                        <a:t>47%</a:t>
                      </a:r>
                    </a:p>
                  </a:txBody>
                  <a:tcPr marL="101600" marR="101600" marT="101600" marB="101600" anchor="ctr" horzOverflow="overflow">
                    <a:solidFill>
                      <a:srgbClr val="FFFFFF"/>
                    </a:solidFill>
                  </a:tcPr>
                </a:tc>
                <a:tc>
                  <a:txBody>
                    <a:bodyPr/>
                    <a:lstStyle/>
                    <a:p>
                      <a:r>
                        <a:rPr sz="8800" b="1" dirty="0">
                          <a:solidFill>
                            <a:srgbClr val="222222"/>
                          </a:solidFill>
                          <a:latin typeface="Helvetica Neue"/>
                          <a:ea typeface="Helvetica Neue"/>
                          <a:cs typeface="Helvetica Neue"/>
                        </a:rPr>
                        <a:t>28%</a:t>
                      </a:r>
                    </a:p>
                  </a:txBody>
                  <a:tcPr marL="101600" marR="101600" marT="101600" marB="101600" anchor="ctr" horzOverflow="overflow">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5388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Google Shape;111;p5"/>
          <p:cNvSpPr txBox="1">
            <a:spLocks noGrp="1"/>
          </p:cNvSpPr>
          <p:nvPr>
            <p:ph type="title"/>
          </p:nvPr>
        </p:nvSpPr>
        <p:spPr>
          <a:prstGeom prst="rect">
            <a:avLst/>
          </a:prstGeom>
        </p:spPr>
        <p:txBody>
          <a:bodyPr/>
          <a:lstStyle/>
          <a:p>
            <a:r>
              <a:rPr dirty="0"/>
              <a:t>Algorithmic bias </a:t>
            </a:r>
            <a:r>
              <a:rPr lang="en-US" dirty="0"/>
              <a:t>can discriminate</a:t>
            </a:r>
            <a:endParaRPr dirty="0"/>
          </a:p>
        </p:txBody>
      </p:sp>
      <p:sp>
        <p:nvSpPr>
          <p:cNvPr id="88" name="Google Shape;112;p5"/>
          <p:cNvSpPr txBox="1">
            <a:spLocks noGrp="1"/>
          </p:cNvSpPr>
          <p:nvPr>
            <p:ph type="body" idx="1"/>
          </p:nvPr>
        </p:nvSpPr>
        <p:spPr>
          <a:prstGeom prst="rect">
            <a:avLst/>
          </a:prstGeom>
        </p:spPr>
        <p:txBody>
          <a:bodyPr/>
          <a:lstStyle>
            <a:lvl1pPr>
              <a:defRPr sz="5400"/>
            </a:lvl1pPr>
          </a:lstStyle>
          <a:p>
            <a:r>
              <a:t>…against the poorest of us</a:t>
            </a:r>
          </a:p>
        </p:txBody>
      </p:sp>
      <p:sp>
        <p:nvSpPr>
          <p:cNvPr id="89"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7</a:t>
            </a:fld>
            <a:endParaRPr/>
          </a:p>
        </p:txBody>
      </p:sp>
      <p:pic>
        <p:nvPicPr>
          <p:cNvPr id="90" name="Google Shape;120;p6" descr="Google Shape;120;p6"/>
          <p:cNvPicPr>
            <a:picLocks noChangeAspect="1"/>
          </p:cNvPicPr>
          <p:nvPr/>
        </p:nvPicPr>
        <p:blipFill>
          <a:blip r:embed="rId3"/>
          <a:srcRect l="10232" r="9243" b="16180"/>
          <a:stretch>
            <a:fillRect/>
          </a:stretch>
        </p:blipFill>
        <p:spPr>
          <a:xfrm>
            <a:off x="858106" y="4239143"/>
            <a:ext cx="9969804" cy="9056258"/>
          </a:xfrm>
          <a:prstGeom prst="rect">
            <a:avLst/>
          </a:prstGeom>
          <a:ln w="12700">
            <a:miter lim="400000"/>
          </a:ln>
        </p:spPr>
      </p:pic>
      <p:sp>
        <p:nvSpPr>
          <p:cNvPr id="91" name="Google Shape;121;p6"/>
          <p:cNvSpPr txBox="1"/>
          <p:nvPr/>
        </p:nvSpPr>
        <p:spPr>
          <a:xfrm>
            <a:off x="80047" y="13254502"/>
            <a:ext cx="11526015"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https://www.wsj.com/articles/SB10001424127887323777204578189391813881534</a:t>
            </a:r>
          </a:p>
        </p:txBody>
      </p:sp>
      <p:pic>
        <p:nvPicPr>
          <p:cNvPr id="92" name="Google Shape;122;p6" descr="Google Shape;122;p6"/>
          <p:cNvPicPr>
            <a:picLocks noChangeAspect="1"/>
          </p:cNvPicPr>
          <p:nvPr/>
        </p:nvPicPr>
        <p:blipFill>
          <a:blip r:embed="rId5"/>
          <a:srcRect l="9043" t="8705" r="7689" b="42891"/>
          <a:stretch>
            <a:fillRect/>
          </a:stretch>
        </p:blipFill>
        <p:spPr>
          <a:xfrm>
            <a:off x="10863093" y="3000320"/>
            <a:ext cx="13175997" cy="10077505"/>
          </a:xfrm>
          <a:prstGeom prst="rect">
            <a:avLst/>
          </a:prstGeom>
          <a:ln w="25400">
            <a:solidFill>
              <a:srgbClr val="FFFFFF"/>
            </a:solidFill>
            <a:miter lim="400000"/>
          </a:ln>
          <a:effectLst>
            <a:outerShdw blurRad="50800" dist="25400" dir="3600000" rotWithShape="0">
              <a:srgbClr val="000000">
                <a:alpha val="69803"/>
              </a:srgbClr>
            </a:outerShdw>
          </a:effectLst>
        </p:spPr>
      </p:pic>
    </p:spTree>
    <p:extLst>
      <p:ext uri="{BB962C8B-B14F-4D97-AF65-F5344CB8AC3E}">
        <p14:creationId xmlns:p14="http://schemas.microsoft.com/office/powerpoint/2010/main" val="2848894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Google Shape;111;p5"/>
          <p:cNvSpPr txBox="1">
            <a:spLocks noGrp="1"/>
          </p:cNvSpPr>
          <p:nvPr>
            <p:ph type="title"/>
          </p:nvPr>
        </p:nvSpPr>
        <p:spPr>
          <a:prstGeom prst="rect">
            <a:avLst/>
          </a:prstGeom>
        </p:spPr>
        <p:txBody>
          <a:bodyPr/>
          <a:lstStyle/>
          <a:p>
            <a:r>
              <a:rPr dirty="0"/>
              <a:t>Algorith</a:t>
            </a:r>
            <a:r>
              <a:rPr lang="en-US" dirty="0"/>
              <a:t>ms</a:t>
            </a:r>
            <a:r>
              <a:rPr dirty="0"/>
              <a:t> </a:t>
            </a:r>
            <a:r>
              <a:rPr lang="en-US" dirty="0"/>
              <a:t>can be used for price gouging</a:t>
            </a:r>
            <a:endParaRPr dirty="0"/>
          </a:p>
        </p:txBody>
      </p:sp>
      <p:sp>
        <p:nvSpPr>
          <p:cNvPr id="88" name="Google Shape;112;p5"/>
          <p:cNvSpPr txBox="1">
            <a:spLocks noGrp="1"/>
          </p:cNvSpPr>
          <p:nvPr>
            <p:ph type="body" idx="1"/>
          </p:nvPr>
        </p:nvSpPr>
        <p:spPr>
          <a:prstGeom prst="rect">
            <a:avLst/>
          </a:prstGeom>
        </p:spPr>
        <p:txBody>
          <a:bodyPr/>
          <a:lstStyle>
            <a:lvl1pPr>
              <a:defRPr sz="5400"/>
            </a:lvl1pPr>
          </a:lstStyle>
          <a:p>
            <a:r>
              <a:rPr dirty="0"/>
              <a:t>…against </a:t>
            </a:r>
            <a:r>
              <a:rPr lang="en-US" dirty="0"/>
              <a:t>all </a:t>
            </a:r>
            <a:r>
              <a:rPr dirty="0"/>
              <a:t>of us</a:t>
            </a:r>
          </a:p>
        </p:txBody>
      </p:sp>
      <p:sp>
        <p:nvSpPr>
          <p:cNvPr id="89"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8</a:t>
            </a:fld>
            <a:endParaRPr/>
          </a:p>
        </p:txBody>
      </p:sp>
      <p:sp>
        <p:nvSpPr>
          <p:cNvPr id="91" name="Google Shape;121;p6"/>
          <p:cNvSpPr txBox="1"/>
          <p:nvPr/>
        </p:nvSpPr>
        <p:spPr>
          <a:xfrm>
            <a:off x="80047" y="13064558"/>
            <a:ext cx="16446060"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3"/>
              </a:defRPr>
            </a:lvl1pPr>
          </a:lstStyle>
          <a:p>
            <a:pPr>
              <a:defRPr>
                <a:solidFill>
                  <a:srgbClr val="5E5E5E"/>
                </a:solidFill>
                <a:uFillTx/>
              </a:defRPr>
            </a:pPr>
            <a:r>
              <a:rPr lang="en-US" dirty="0">
                <a:solidFill>
                  <a:srgbClr val="0000FF"/>
                </a:solidFill>
                <a:uFill>
                  <a:solidFill>
                    <a:srgbClr val="0000FF"/>
                  </a:solidFill>
                </a:uFill>
                <a:hlinkClick r:id="rId3"/>
              </a:rPr>
              <a:t>https://www.wsj.com/business/retail/amazon-used-secret-project-nessie-algorithm-to-raise-prices-6c593706</a:t>
            </a:r>
            <a:endParaRPr dirty="0">
              <a:solidFill>
                <a:srgbClr val="0000FF"/>
              </a:solidFill>
              <a:uFill>
                <a:solidFill>
                  <a:srgbClr val="0000FF"/>
                </a:solidFill>
              </a:uFill>
              <a:hlinkClick r:id="rId3"/>
            </a:endParaRPr>
          </a:p>
        </p:txBody>
      </p:sp>
      <p:pic>
        <p:nvPicPr>
          <p:cNvPr id="3" name="Picture 2">
            <a:extLst>
              <a:ext uri="{FF2B5EF4-FFF2-40B4-BE49-F238E27FC236}">
                <a16:creationId xmlns:a16="http://schemas.microsoft.com/office/drawing/2014/main" id="{7F931816-321A-A460-894B-FFBD6301F507}"/>
              </a:ext>
            </a:extLst>
          </p:cNvPr>
          <p:cNvPicPr>
            <a:picLocks noChangeAspect="1"/>
          </p:cNvPicPr>
          <p:nvPr/>
        </p:nvPicPr>
        <p:blipFill>
          <a:blip r:embed="rId4"/>
          <a:stretch>
            <a:fillRect/>
          </a:stretch>
        </p:blipFill>
        <p:spPr>
          <a:xfrm>
            <a:off x="2515972" y="4091608"/>
            <a:ext cx="9676028" cy="8292169"/>
          </a:xfrm>
          <a:prstGeom prst="rect">
            <a:avLst/>
          </a:prstGeom>
        </p:spPr>
      </p:pic>
      <p:pic>
        <p:nvPicPr>
          <p:cNvPr id="5" name="Picture 4" descr="A close-up of a document&#10;&#10;Description automatically generated">
            <a:extLst>
              <a:ext uri="{FF2B5EF4-FFF2-40B4-BE49-F238E27FC236}">
                <a16:creationId xmlns:a16="http://schemas.microsoft.com/office/drawing/2014/main" id="{4AE2D84A-1A26-6CC7-7818-AD0F8DB82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3385" y="3135486"/>
            <a:ext cx="10775413" cy="8567510"/>
          </a:xfrm>
          <a:prstGeom prst="rect">
            <a:avLst/>
          </a:prstGeom>
        </p:spPr>
      </p:pic>
      <p:sp>
        <p:nvSpPr>
          <p:cNvPr id="8" name="Google Shape;121;p6">
            <a:extLst>
              <a:ext uri="{FF2B5EF4-FFF2-40B4-BE49-F238E27FC236}">
                <a16:creationId xmlns:a16="http://schemas.microsoft.com/office/drawing/2014/main" id="{ADD0A10E-6EBA-1B24-222C-C143F0C557BC}"/>
              </a:ext>
            </a:extLst>
          </p:cNvPr>
          <p:cNvSpPr txBox="1"/>
          <p:nvPr/>
        </p:nvSpPr>
        <p:spPr>
          <a:xfrm>
            <a:off x="13031572" y="12141822"/>
            <a:ext cx="8534887"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3"/>
              </a:defRPr>
            </a:lvl1pPr>
          </a:lstStyle>
          <a:p>
            <a:pPr>
              <a:defRPr>
                <a:solidFill>
                  <a:srgbClr val="5E5E5E"/>
                </a:solidFill>
                <a:uFillTx/>
              </a:defRPr>
            </a:pPr>
            <a:r>
              <a:rPr lang="en-US" dirty="0">
                <a:solidFill>
                  <a:srgbClr val="0000FF"/>
                </a:solidFill>
                <a:uFill>
                  <a:solidFill>
                    <a:srgbClr val="0000FF"/>
                  </a:solidFill>
                </a:uFill>
                <a:hlinkClick r:id="rId3"/>
              </a:rPr>
              <a:t>https://www.youtube.com/watch?v=T1Bcupz77-Q</a:t>
            </a:r>
            <a:endParaRPr dirty="0">
              <a:solidFill>
                <a:srgbClr val="0000FF"/>
              </a:solidFill>
              <a:uFill>
                <a:solidFill>
                  <a:srgbClr val="0000FF"/>
                </a:solidFill>
              </a:uFill>
              <a:hlinkClick r:id="rId3"/>
            </a:endParaRPr>
          </a:p>
        </p:txBody>
      </p:sp>
    </p:spTree>
    <p:extLst>
      <p:ext uri="{BB962C8B-B14F-4D97-AF65-F5344CB8AC3E}">
        <p14:creationId xmlns:p14="http://schemas.microsoft.com/office/powerpoint/2010/main" val="4000945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Google Shape;139;p8"/>
          <p:cNvSpPr txBox="1">
            <a:spLocks noGrp="1"/>
          </p:cNvSpPr>
          <p:nvPr>
            <p:ph type="body" idx="1"/>
          </p:nvPr>
        </p:nvSpPr>
        <p:spPr>
          <a:xfrm>
            <a:off x="1676399" y="3000320"/>
            <a:ext cx="17692255" cy="8702676"/>
          </a:xfrm>
          <a:prstGeom prst="rect">
            <a:avLst/>
          </a:prstGeom>
        </p:spPr>
        <p:txBody>
          <a:bodyPr/>
          <a:lstStyle/>
          <a:p>
            <a:r>
              <a:rPr dirty="0"/>
              <a:t>Inclusivity and Accessibility: Domino’s </a:t>
            </a:r>
            <a:r>
              <a:rPr lang="en-US" dirty="0"/>
              <a:t>Pizza LLC v. </a:t>
            </a:r>
            <a:r>
              <a:rPr dirty="0"/>
              <a:t>Robles</a:t>
            </a:r>
          </a:p>
        </p:txBody>
      </p:sp>
      <p:sp>
        <p:nvSpPr>
          <p:cNvPr id="106" name="Google Shape;138;p8"/>
          <p:cNvSpPr txBox="1">
            <a:spLocks noGrp="1"/>
          </p:cNvSpPr>
          <p:nvPr>
            <p:ph type="title"/>
          </p:nvPr>
        </p:nvSpPr>
        <p:spPr>
          <a:prstGeom prst="rect">
            <a:avLst/>
          </a:prstGeom>
        </p:spPr>
        <p:txBody>
          <a:bodyPr/>
          <a:lstStyle/>
          <a:p>
            <a:r>
              <a:rPr dirty="0"/>
              <a:t>UIs </a:t>
            </a:r>
            <a:r>
              <a:rPr lang="en-US" dirty="0"/>
              <a:t>can </a:t>
            </a:r>
            <a:r>
              <a:rPr dirty="0"/>
              <a:t>discriminate against </a:t>
            </a:r>
            <a:r>
              <a:rPr lang="en-US" dirty="0"/>
              <a:t>the </a:t>
            </a:r>
            <a:r>
              <a:rPr dirty="0"/>
              <a:t>differently-abled</a:t>
            </a:r>
          </a:p>
        </p:txBody>
      </p:sp>
      <p:sp>
        <p:nvSpPr>
          <p:cNvPr id="108"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9</a:t>
            </a:fld>
            <a:endParaRPr/>
          </a:p>
        </p:txBody>
      </p:sp>
      <p:pic>
        <p:nvPicPr>
          <p:cNvPr id="109" name="Google Shape;140;p8" descr="Google Shape;140;p8"/>
          <p:cNvPicPr>
            <a:picLocks noChangeAspect="1"/>
          </p:cNvPicPr>
          <p:nvPr/>
        </p:nvPicPr>
        <p:blipFill>
          <a:blip r:embed="rId3"/>
          <a:srcRect b="39952"/>
          <a:stretch>
            <a:fillRect/>
          </a:stretch>
        </p:blipFill>
        <p:spPr>
          <a:xfrm>
            <a:off x="550024" y="3131677"/>
            <a:ext cx="12534618" cy="8163748"/>
          </a:xfrm>
          <a:prstGeom prst="rect">
            <a:avLst/>
          </a:prstGeom>
          <a:ln w="12700">
            <a:miter lim="400000"/>
          </a:ln>
        </p:spPr>
      </p:pic>
      <p:sp>
        <p:nvSpPr>
          <p:cNvPr id="110" name="Google Shape;141;p8"/>
          <p:cNvSpPr txBox="1"/>
          <p:nvPr/>
        </p:nvSpPr>
        <p:spPr>
          <a:xfrm>
            <a:off x="13174154" y="7204217"/>
            <a:ext cx="10758661"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“Domino’s Would Rather Go to the Supreme Court Than Make Its Website Accessible to the Blind” by Brenna Houck, Eater Detroit</a:t>
            </a:r>
          </a:p>
        </p:txBody>
      </p:sp>
      <p:pic>
        <p:nvPicPr>
          <p:cNvPr id="111" name="Google Shape;142;p8" descr="Google Shape;142;p8"/>
          <p:cNvPicPr>
            <a:picLocks noChangeAspect="1"/>
          </p:cNvPicPr>
          <p:nvPr/>
        </p:nvPicPr>
        <p:blipFill>
          <a:blip r:embed="rId5"/>
          <a:srcRect l="4828" t="7897" r="2119"/>
          <a:stretch>
            <a:fillRect/>
          </a:stretch>
        </p:blipFill>
        <p:spPr>
          <a:xfrm>
            <a:off x="7701742" y="8331199"/>
            <a:ext cx="16231074" cy="5017627"/>
          </a:xfrm>
          <a:prstGeom prst="rect">
            <a:avLst/>
          </a:prstGeom>
          <a:ln w="12700">
            <a:miter lim="400000"/>
          </a:ln>
        </p:spPr>
      </p:pic>
    </p:spTree>
    <p:extLst>
      <p:ext uri="{BB962C8B-B14F-4D97-AF65-F5344CB8AC3E}">
        <p14:creationId xmlns:p14="http://schemas.microsoft.com/office/powerpoint/2010/main" val="188536631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nded">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2702</TotalTime>
  <Words>4550</Words>
  <Application>Microsoft Office PowerPoint</Application>
  <PresentationFormat>Custom</PresentationFormat>
  <Paragraphs>350</Paragraphs>
  <Slides>34</Slides>
  <Notes>30</Notes>
  <HiddenSlides>3</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cabin</vt:lpstr>
      <vt:lpstr>Calibri</vt:lpstr>
      <vt:lpstr>Calibri Light</vt:lpstr>
      <vt:lpstr>Helvetica Neue</vt:lpstr>
      <vt:lpstr>Verdana</vt:lpstr>
      <vt:lpstr>Wingdings</vt:lpstr>
      <vt:lpstr>Office Theme</vt:lpstr>
      <vt:lpstr>Banded</vt:lpstr>
      <vt:lpstr>21_BasicWhite</vt:lpstr>
      <vt:lpstr>CS 4530 Fundamentals of Software Engineering  Module 17: Engineering Software for Equity</vt:lpstr>
      <vt:lpstr>Learning Goals</vt:lpstr>
      <vt:lpstr>Ethically and morally implicated technology is everywhere!</vt:lpstr>
      <vt:lpstr>A few representative examples</vt:lpstr>
      <vt:lpstr>Badly-engineered software can kill people</vt:lpstr>
      <vt:lpstr>Algorithmic sentencing can discriminate</vt:lpstr>
      <vt:lpstr>Algorithmic bias can discriminate</vt:lpstr>
      <vt:lpstr>Algorithms can be used for price gouging</vt:lpstr>
      <vt:lpstr>UIs can discriminate against the differently-abled</vt:lpstr>
      <vt:lpstr>Software can help to evade regulation</vt:lpstr>
      <vt:lpstr>Training Data can be biased (and usually is)</vt:lpstr>
      <vt:lpstr>Training of AI systems can impact climate</vt:lpstr>
      <vt:lpstr>AI programs can hallucinate</vt:lpstr>
      <vt:lpstr>And this is only the tip of the iceberg</vt:lpstr>
      <vt:lpstr>Equity and Software</vt:lpstr>
      <vt:lpstr>Recognize inequities in your software</vt:lpstr>
      <vt:lpstr>More than don’t be evil</vt:lpstr>
      <vt:lpstr>An approach: consider human values in the design process.</vt:lpstr>
      <vt:lpstr>Technological Success takes a broader view</vt:lpstr>
      <vt:lpstr>Challenges: how to</vt:lpstr>
      <vt:lpstr>Identifying Stakeholders</vt:lpstr>
      <vt:lpstr>Filtering Stakeholders</vt:lpstr>
      <vt:lpstr>Identifying the Full Range of Values</vt:lpstr>
      <vt:lpstr>Example Values</vt:lpstr>
      <vt:lpstr>More Example Values</vt:lpstr>
      <vt:lpstr>Addressing Value Tensions</vt:lpstr>
      <vt:lpstr>Identifying Unintended Consequences</vt:lpstr>
      <vt:lpstr>Example 1: Content Moderation</vt:lpstr>
      <vt:lpstr>Example 2: Image Generation</vt:lpstr>
      <vt:lpstr>Strategies for Addressing Value Tensions</vt:lpstr>
      <vt:lpstr>Practical Tips</vt:lpstr>
      <vt:lpstr>Where does this leave us?</vt:lpstr>
      <vt:lpstr>There is a lot more work to be done</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18: Engineering Software for Equity</dc:title>
  <cp:lastModifiedBy>Mitchell Wand</cp:lastModifiedBy>
  <cp:revision>14</cp:revision>
  <dcterms:modified xsi:type="dcterms:W3CDTF">2024-03-25T21:44:16Z</dcterms:modified>
</cp:coreProperties>
</file>